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handoutMasterIdLst>
    <p:handoutMasterId r:id="rId36"/>
  </p:handoutMasterIdLst>
  <p:sldIdLst>
    <p:sldId id="542" r:id="rId2"/>
    <p:sldId id="634" r:id="rId3"/>
    <p:sldId id="808" r:id="rId4"/>
    <p:sldId id="809" r:id="rId5"/>
    <p:sldId id="804" r:id="rId6"/>
    <p:sldId id="817" r:id="rId7"/>
    <p:sldId id="818" r:id="rId8"/>
    <p:sldId id="819" r:id="rId9"/>
    <p:sldId id="820" r:id="rId10"/>
    <p:sldId id="821" r:id="rId11"/>
    <p:sldId id="822" r:id="rId12"/>
    <p:sldId id="823" r:id="rId13"/>
    <p:sldId id="824" r:id="rId14"/>
    <p:sldId id="825" r:id="rId15"/>
    <p:sldId id="826" r:id="rId16"/>
    <p:sldId id="827" r:id="rId17"/>
    <p:sldId id="828" r:id="rId18"/>
    <p:sldId id="829" r:id="rId19"/>
    <p:sldId id="830" r:id="rId20"/>
    <p:sldId id="831" r:id="rId21"/>
    <p:sldId id="832" r:id="rId22"/>
    <p:sldId id="833" r:id="rId23"/>
    <p:sldId id="776" r:id="rId24"/>
    <p:sldId id="662" r:id="rId25"/>
    <p:sldId id="674" r:id="rId26"/>
    <p:sldId id="675" r:id="rId27"/>
    <p:sldId id="665" r:id="rId28"/>
    <p:sldId id="666" r:id="rId29"/>
    <p:sldId id="667" r:id="rId30"/>
    <p:sldId id="668" r:id="rId31"/>
    <p:sldId id="784" r:id="rId32"/>
    <p:sldId id="815" r:id="rId33"/>
    <p:sldId id="816" r:id="rId34"/>
  </p:sldIdLst>
  <p:sldSz cx="9144000" cy="5143500" type="screen16x9"/>
  <p:notesSz cx="6797675" cy="9926638"/>
  <p:custDataLst>
    <p:tags r:id="rId37"/>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23">
          <p15:clr>
            <a:srgbClr val="A4A3A4"/>
          </p15:clr>
        </p15:guide>
        <p15:guide id="2" pos="2918">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DFE5"/>
    <a:srgbClr val="2DCAD1"/>
    <a:srgbClr val="FFFFFF"/>
    <a:srgbClr val="FF0000"/>
    <a:srgbClr val="8FE4E5"/>
    <a:srgbClr val="00A5AE"/>
    <a:srgbClr val="009900"/>
    <a:srgbClr val="66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21" autoAdjust="0"/>
    <p:restoredTop sz="94463" autoAdjust="0"/>
  </p:normalViewPr>
  <p:slideViewPr>
    <p:cSldViewPr>
      <p:cViewPr varScale="1">
        <p:scale>
          <a:sx n="85" d="100"/>
          <a:sy n="85" d="100"/>
        </p:scale>
        <p:origin x="-524" y="-76"/>
      </p:cViewPr>
      <p:guideLst>
        <p:guide orient="horz" pos="1523"/>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592"/>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t>2026/3/2</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ea typeface="微软雅黑" panose="020B0503020204020204" pitchFamily="34" charset="-122"/>
              </a:defRPr>
            </a:lvl1pPr>
          </a:lstStyle>
          <a:p>
            <a:fld id="{049650E5-154D-4D18-9238-1FE280D65669}" type="datetimeFigureOut">
              <a:rPr lang="zh-CN" altLang="en-US" smtClean="0"/>
              <a:pPr/>
              <a:t>2026/3/2</a:t>
            </a:fld>
            <a:endParaRPr lang="zh-CN" altLang="en-US" dirty="0"/>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dirty="0"/>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ea typeface="微软雅黑" panose="020B0503020204020204" pitchFamily="34" charset="-122"/>
              </a:defRPr>
            </a:lvl1pPr>
          </a:lstStyle>
          <a:p>
            <a:fld id="{F0734D87-A563-4DBF-9D05-EBA237D362C7}" type="slidenum">
              <a:rPr lang="zh-CN" altLang="en-US" smtClean="0"/>
              <a:pPr/>
              <a:t>‹#›</a:t>
            </a:fld>
            <a:endParaRPr lang="zh-CN" altLang="en-US" dirty="0"/>
          </a:p>
        </p:txBody>
      </p:sp>
    </p:spTree>
    <p:extLst>
      <p:ext uri="{BB962C8B-B14F-4D97-AF65-F5344CB8AC3E}">
        <p14:creationId xmlns:p14="http://schemas.microsoft.com/office/powerpoint/2010/main" val="2743742354"/>
      </p:ext>
    </p:extLst>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微软雅黑" panose="020B0503020204020204" pitchFamily="34" charset="-122"/>
        <a:cs typeface="+mn-cs"/>
      </a:defRPr>
    </a:lvl1pPr>
    <a:lvl2pPr marL="389890" algn="l" defTabSz="779145" rtl="0" eaLnBrk="1" latinLnBrk="0" hangingPunct="1">
      <a:defRPr sz="1000" kern="1200">
        <a:solidFill>
          <a:schemeClr val="tx1"/>
        </a:solidFill>
        <a:latin typeface="+mn-lt"/>
        <a:ea typeface="微软雅黑" panose="020B0503020204020204" pitchFamily="34" charset="-122"/>
        <a:cs typeface="+mn-cs"/>
      </a:defRPr>
    </a:lvl2pPr>
    <a:lvl3pPr marL="779145" algn="l" defTabSz="779145" rtl="0" eaLnBrk="1" latinLnBrk="0" hangingPunct="1">
      <a:defRPr sz="1000" kern="1200">
        <a:solidFill>
          <a:schemeClr val="tx1"/>
        </a:solidFill>
        <a:latin typeface="+mn-lt"/>
        <a:ea typeface="微软雅黑" panose="020B0503020204020204" pitchFamily="34" charset="-122"/>
        <a:cs typeface="+mn-cs"/>
      </a:defRPr>
    </a:lvl3pPr>
    <a:lvl4pPr marL="1169035" algn="l" defTabSz="779145" rtl="0" eaLnBrk="1" latinLnBrk="0" hangingPunct="1">
      <a:defRPr sz="1000" kern="1200">
        <a:solidFill>
          <a:schemeClr val="tx1"/>
        </a:solidFill>
        <a:latin typeface="+mn-lt"/>
        <a:ea typeface="微软雅黑" panose="020B0503020204020204" pitchFamily="34" charset="-122"/>
        <a:cs typeface="+mn-cs"/>
      </a:defRPr>
    </a:lvl4pPr>
    <a:lvl5pPr marL="1558290" algn="l" defTabSz="779145" rtl="0" eaLnBrk="1" latinLnBrk="0" hangingPunct="1">
      <a:defRPr sz="1000" kern="1200">
        <a:solidFill>
          <a:schemeClr val="tx1"/>
        </a:solidFill>
        <a:latin typeface="+mn-lt"/>
        <a:ea typeface="微软雅黑" panose="020B0503020204020204" pitchFamily="34" charset="-122"/>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1</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2</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ea typeface="微软雅黑" panose="020B0503020204020204" pitchFamily="34" charset="-122"/>
              </a:defRPr>
            </a:lvl1pPr>
          </a:lstStyle>
          <a:p>
            <a:fld id="{530820CF-B880-4189-942D-D702A7CBA730}" type="datetimeFigureOut">
              <a:rPr lang="zh-CN" altLang="en-US" smtClean="0">
                <a:solidFill>
                  <a:prstClr val="black">
                    <a:tint val="75000"/>
                  </a:prstClr>
                </a:solidFill>
              </a:rPr>
              <a:pPr/>
              <a:t>2026/3/2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lvl1pPr>
              <a:defRPr>
                <a:ea typeface="微软雅黑" panose="020B0503020204020204" pitchFamily="34" charset="-122"/>
              </a:defRPr>
            </a:lvl1pPr>
          </a:lstStyle>
          <a:p>
            <a:fld id="{0C913308-F349-4B6D-A68A-DD1791B4A57B}"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59284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194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508" y="4917341"/>
            <a:ext cx="2133798" cy="2918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prstClr val="black">
                    <a:lumMod val="50000"/>
                    <a:lumOff val="50000"/>
                  </a:prstClr>
                </a:solidFill>
                <a:ea typeface="微软雅黑" panose="020B0503020204020204" pitchFamily="34" charset="-122"/>
              </a:rPr>
              <a:pPr>
                <a:defRPr/>
              </a:pPr>
              <a:t>‹#›</a:t>
            </a:fld>
            <a:endParaRPr lang="en-US" altLang="zh-CN" sz="1475" dirty="0">
              <a:solidFill>
                <a:prstClr val="black">
                  <a:lumMod val="50000"/>
                  <a:lumOff val="50000"/>
                </a:prstClr>
              </a:solidFill>
              <a:ea typeface="微软雅黑" panose="020B0503020204020204" pitchFamily="34" charset="-122"/>
            </a:endParaRPr>
          </a:p>
        </p:txBody>
      </p:sp>
    </p:spTree>
    <p:extLst>
      <p:ext uri="{BB962C8B-B14F-4D97-AF65-F5344CB8AC3E}">
        <p14:creationId xmlns:p14="http://schemas.microsoft.com/office/powerpoint/2010/main" val="1908150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158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资源 3@2x">
            <a:extLst>
              <a:ext uri="{FF2B5EF4-FFF2-40B4-BE49-F238E27FC236}">
                <a16:creationId xmlns="" xmlns:a16="http://schemas.microsoft.com/office/drawing/2014/main" id="{19F8771E-94B1-A6BA-C493-79FFA11B4231}"/>
              </a:ext>
            </a:extLst>
          </p:cNvPr>
          <p:cNvPicPr>
            <a:picLocks noChangeAspect="1"/>
          </p:cNvPicPr>
          <p:nvPr userDrawn="1"/>
        </p:nvPicPr>
        <p:blipFill>
          <a:blip r:embed="rId8"/>
          <a:stretch>
            <a:fillRect/>
          </a:stretch>
        </p:blipFill>
        <p:spPr>
          <a:xfrm>
            <a:off x="7153275" y="282893"/>
            <a:ext cx="1760696" cy="194786"/>
          </a:xfrm>
          <a:prstGeom prst="rect">
            <a:avLst/>
          </a:prstGeom>
        </p:spPr>
      </p:pic>
      <p:cxnSp>
        <p:nvCxnSpPr>
          <p:cNvPr id="5" name="直接连接符 4">
            <a:extLst>
              <a:ext uri="{FF2B5EF4-FFF2-40B4-BE49-F238E27FC236}">
                <a16:creationId xmlns="" xmlns:a16="http://schemas.microsoft.com/office/drawing/2014/main" id="{5C8F5CFD-E6AB-41AF-37D8-20536595484B}"/>
              </a:ext>
            </a:extLst>
          </p:cNvPr>
          <p:cNvCxnSpPr/>
          <p:nvPr userDrawn="1"/>
        </p:nvCxnSpPr>
        <p:spPr>
          <a:xfrm>
            <a:off x="304800" y="570071"/>
            <a:ext cx="8598694" cy="0"/>
          </a:xfrm>
          <a:prstGeom prst="line">
            <a:avLst/>
          </a:prstGeom>
          <a:ln w="12700" cap="flat" cmpd="sng">
            <a:gradFill>
              <a:gsLst>
                <a:gs pos="0">
                  <a:srgbClr val="69E1FA"/>
                </a:gs>
                <a:gs pos="100000">
                  <a:srgbClr val="FE5D37"/>
                </a:gs>
              </a:gsLst>
              <a:lin ang="0" scaled="0"/>
            </a:gradFill>
            <a:prstDash val="solid"/>
            <a:miter lim="800000"/>
            <a:headEnd type="none"/>
            <a:tailEnd type="none"/>
          </a:ln>
        </p:spPr>
        <p:style>
          <a:lnRef idx="2">
            <a:schemeClr val="accent1"/>
          </a:lnRef>
          <a:fillRef idx="0">
            <a:srgbClr val="FFFFFF"/>
          </a:fillRef>
          <a:effectRef idx="0">
            <a:srgbClr val="FFFFFF"/>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847" r:id="rId3"/>
    <p:sldLayoutId id="2147483843" r:id="rId4"/>
    <p:sldLayoutId id="2147483845" r:id="rId5"/>
    <p:sldLayoutId id="2147483846" r:id="rId6"/>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5pPr>
      <a:lvl6pPr marL="3898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6pPr>
      <a:lvl7pPr marL="77914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7pPr>
      <a:lvl8pPr marL="116903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8pPr>
      <a:lvl9pPr marL="15582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9pPr>
    </p:titleStyle>
    <p:bodyStyle>
      <a:lvl1pPr marL="292100" indent="-292100" algn="l" rtl="0" eaLnBrk="0" fontAlgn="base" hangingPunct="0">
        <a:spcBef>
          <a:spcPct val="20000"/>
        </a:spcBef>
        <a:spcAft>
          <a:spcPct val="0"/>
        </a:spcAft>
        <a:buChar char="•"/>
        <a:defRPr sz="2700">
          <a:solidFill>
            <a:schemeClr val="tx1"/>
          </a:solidFill>
          <a:latin typeface="+mn-lt"/>
          <a:ea typeface="+mn-ea"/>
          <a:cs typeface="+mn-cs"/>
        </a:defRPr>
      </a:lvl1pPr>
      <a:lvl2pPr marL="633095" indent="-243205" algn="l" rtl="0" eaLnBrk="0" fontAlgn="base" hangingPunct="0">
        <a:spcBef>
          <a:spcPct val="20000"/>
        </a:spcBef>
        <a:spcAft>
          <a:spcPct val="0"/>
        </a:spcAft>
        <a:buChar char="–"/>
        <a:defRPr sz="2400">
          <a:solidFill>
            <a:schemeClr val="tx1"/>
          </a:solidFill>
          <a:latin typeface="+mn-lt"/>
          <a:ea typeface="+mn-ea"/>
        </a:defRPr>
      </a:lvl2pPr>
      <a:lvl3pPr marL="974090" indent="-194945" algn="l" rtl="0" eaLnBrk="0" fontAlgn="base" hangingPunct="0">
        <a:spcBef>
          <a:spcPct val="20000"/>
        </a:spcBef>
        <a:spcAft>
          <a:spcPct val="0"/>
        </a:spcAft>
        <a:buChar char="•"/>
        <a:defRPr sz="2000">
          <a:solidFill>
            <a:schemeClr val="tx1"/>
          </a:solidFill>
          <a:latin typeface="+mn-lt"/>
          <a:ea typeface="+mn-ea"/>
        </a:defRPr>
      </a:lvl3pPr>
      <a:lvl4pPr marL="1363980" indent="-194945" algn="l" rtl="0" eaLnBrk="0" fontAlgn="base" hangingPunct="0">
        <a:spcBef>
          <a:spcPct val="20000"/>
        </a:spcBef>
        <a:spcAft>
          <a:spcPct val="0"/>
        </a:spcAft>
        <a:buChar char="–"/>
        <a:defRPr sz="1700">
          <a:solidFill>
            <a:schemeClr val="tx1"/>
          </a:solidFill>
          <a:latin typeface="+mn-lt"/>
          <a:ea typeface="+mn-ea"/>
        </a:defRPr>
      </a:lvl4pPr>
      <a:lvl5pPr marL="1753235" indent="-194945" algn="l" rtl="0" eaLnBrk="0" fontAlgn="base" hangingPunct="0">
        <a:spcBef>
          <a:spcPct val="20000"/>
        </a:spcBef>
        <a:spcAft>
          <a:spcPct val="0"/>
        </a:spcAft>
        <a:buChar char="»"/>
        <a:defRPr sz="1700">
          <a:solidFill>
            <a:schemeClr val="tx1"/>
          </a:solidFill>
          <a:latin typeface="+mn-lt"/>
          <a:ea typeface="+mn-ea"/>
        </a:defRPr>
      </a:lvl5pPr>
      <a:lvl6pPr marL="2143125" indent="-194945" algn="l" rtl="0" fontAlgn="base">
        <a:spcBef>
          <a:spcPct val="20000"/>
        </a:spcBef>
        <a:spcAft>
          <a:spcPct val="0"/>
        </a:spcAft>
        <a:buChar char="»"/>
        <a:defRPr sz="1700">
          <a:solidFill>
            <a:schemeClr val="tx1"/>
          </a:solidFill>
          <a:latin typeface="+mn-lt"/>
          <a:ea typeface="+mn-ea"/>
        </a:defRPr>
      </a:lvl6pPr>
      <a:lvl7pPr marL="2532380" indent="-194945" algn="l" rtl="0" fontAlgn="base">
        <a:spcBef>
          <a:spcPct val="20000"/>
        </a:spcBef>
        <a:spcAft>
          <a:spcPct val="0"/>
        </a:spcAft>
        <a:buChar char="»"/>
        <a:defRPr sz="1700">
          <a:solidFill>
            <a:schemeClr val="tx1"/>
          </a:solidFill>
          <a:latin typeface="+mn-lt"/>
          <a:ea typeface="+mn-ea"/>
        </a:defRPr>
      </a:lvl7pPr>
      <a:lvl8pPr marL="2922270" indent="-194945" algn="l" rtl="0" fontAlgn="base">
        <a:spcBef>
          <a:spcPct val="20000"/>
        </a:spcBef>
        <a:spcAft>
          <a:spcPct val="0"/>
        </a:spcAft>
        <a:buChar char="»"/>
        <a:defRPr sz="1700">
          <a:solidFill>
            <a:schemeClr val="tx1"/>
          </a:solidFill>
          <a:latin typeface="+mn-lt"/>
          <a:ea typeface="+mn-ea"/>
        </a:defRPr>
      </a:lvl8pPr>
      <a:lvl9pPr marL="3311525" indent="-194945"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8.png"/><Relationship Id="rId39" Type="http://schemas.openxmlformats.org/officeDocument/2006/relationships/image" Target="../media/image40.png"/><Relationship Id="rId3" Type="http://schemas.openxmlformats.org/officeDocument/2006/relationships/image" Target="../media/image6.png"/><Relationship Id="rId21" Type="http://schemas.openxmlformats.org/officeDocument/2006/relationships/image" Target="../media/image24.png"/><Relationship Id="rId34" Type="http://schemas.openxmlformats.org/officeDocument/2006/relationships/image" Target="../media/image35.jpeg"/><Relationship Id="rId42" Type="http://schemas.openxmlformats.org/officeDocument/2006/relationships/image" Target="../media/image43.jpeg"/><Relationship Id="rId47" Type="http://schemas.openxmlformats.org/officeDocument/2006/relationships/image" Target="../media/image48.jpeg"/><Relationship Id="rId50" Type="http://schemas.openxmlformats.org/officeDocument/2006/relationships/image" Target="../media/image51.png"/><Relationship Id="rId7" Type="http://schemas.openxmlformats.org/officeDocument/2006/relationships/image" Target="../media/image10.jpe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7.png"/><Relationship Id="rId33"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38" Type="http://schemas.openxmlformats.org/officeDocument/2006/relationships/image" Target="../media/image39.png"/><Relationship Id="rId46" Type="http://schemas.openxmlformats.org/officeDocument/2006/relationships/image" Target="../media/image47.jpe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1.png"/><Relationship Id="rId41" Type="http://schemas.openxmlformats.org/officeDocument/2006/relationships/image" Target="../media/image42.jpeg"/><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6.jpeg"/><Relationship Id="rId32" Type="http://schemas.openxmlformats.org/officeDocument/2006/relationships/image" Target="../media/image34.jpeg"/><Relationship Id="rId37" Type="http://schemas.openxmlformats.org/officeDocument/2006/relationships/image" Target="../media/image38.jpeg"/><Relationship Id="rId40" Type="http://schemas.openxmlformats.org/officeDocument/2006/relationships/image" Target="../media/image41.jpeg"/><Relationship Id="rId45" Type="http://schemas.openxmlformats.org/officeDocument/2006/relationships/image" Target="../media/image46.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hyperlink" Target="http://baike.baidu.com/image/6a22e824857549208744f90e" TargetMode="External"/><Relationship Id="rId28" Type="http://schemas.openxmlformats.org/officeDocument/2006/relationships/image" Target="../media/image30.jpeg"/><Relationship Id="rId36" Type="http://schemas.openxmlformats.org/officeDocument/2006/relationships/image" Target="../media/image37.png"/><Relationship Id="rId49" Type="http://schemas.openxmlformats.org/officeDocument/2006/relationships/image" Target="../media/image50.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3.png"/><Relationship Id="rId44" Type="http://schemas.openxmlformats.org/officeDocument/2006/relationships/image" Target="../media/image45.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29.jpeg"/><Relationship Id="rId30" Type="http://schemas.openxmlformats.org/officeDocument/2006/relationships/image" Target="../media/image32.png"/><Relationship Id="rId35" Type="http://schemas.openxmlformats.org/officeDocument/2006/relationships/image" Target="../media/image36.jpeg"/><Relationship Id="rId43" Type="http://schemas.openxmlformats.org/officeDocument/2006/relationships/image" Target="../media/image44.png"/><Relationship Id="rId48" Type="http://schemas.openxmlformats.org/officeDocument/2006/relationships/image" Target="../media/image49.jpeg"/><Relationship Id="rId8" Type="http://schemas.openxmlformats.org/officeDocument/2006/relationships/image" Target="../media/image11.png"/><Relationship Id="rId51"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3.xml"/><Relationship Id="rId1" Type="http://schemas.openxmlformats.org/officeDocument/2006/relationships/tags" Target="../tags/tag7.xml"/><Relationship Id="rId5" Type="http://schemas.openxmlformats.org/officeDocument/2006/relationships/image" Target="../media/image54.png"/><Relationship Id="rId4" Type="http://schemas.openxmlformats.org/officeDocument/2006/relationships/image" Target="../media/image41.jpeg"/></Relationships>
</file>

<file path=ppt/slides/_rels/slide1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3" Type="http://schemas.openxmlformats.org/officeDocument/2006/relationships/image" Target="../media/image72.png"/><Relationship Id="rId18" Type="http://schemas.openxmlformats.org/officeDocument/2006/relationships/image" Target="../media/image76.jpeg"/><Relationship Id="rId26" Type="http://schemas.openxmlformats.org/officeDocument/2006/relationships/image" Target="../media/image82.png"/><Relationship Id="rId39" Type="http://schemas.openxmlformats.org/officeDocument/2006/relationships/image" Target="../media/image92.png"/><Relationship Id="rId21" Type="http://schemas.openxmlformats.org/officeDocument/2006/relationships/image" Target="../media/image78.png"/><Relationship Id="rId34" Type="http://schemas.openxmlformats.org/officeDocument/2006/relationships/image" Target="../media/image88.png"/><Relationship Id="rId42" Type="http://schemas.openxmlformats.org/officeDocument/2006/relationships/image" Target="../media/image95.png"/><Relationship Id="rId47" Type="http://schemas.openxmlformats.org/officeDocument/2006/relationships/image" Target="../media/image100.png"/><Relationship Id="rId50" Type="http://schemas.openxmlformats.org/officeDocument/2006/relationships/image" Target="../media/image103.png"/><Relationship Id="rId55" Type="http://schemas.openxmlformats.org/officeDocument/2006/relationships/image" Target="../media/image108.png"/><Relationship Id="rId7" Type="http://schemas.openxmlformats.org/officeDocument/2006/relationships/image" Target="../media/image66.png"/><Relationship Id="rId2" Type="http://schemas.openxmlformats.org/officeDocument/2006/relationships/image" Target="../media/image37.png"/><Relationship Id="rId16" Type="http://schemas.openxmlformats.org/officeDocument/2006/relationships/image" Target="../media/image74.jpeg"/><Relationship Id="rId20" Type="http://schemas.openxmlformats.org/officeDocument/2006/relationships/image" Target="../media/image77.png"/><Relationship Id="rId29" Type="http://schemas.openxmlformats.org/officeDocument/2006/relationships/image" Target="../media/image84.png"/><Relationship Id="rId41" Type="http://schemas.openxmlformats.org/officeDocument/2006/relationships/image" Target="../media/image94.png"/><Relationship Id="rId54" Type="http://schemas.openxmlformats.org/officeDocument/2006/relationships/image" Target="../media/image107.png"/><Relationship Id="rId62" Type="http://schemas.openxmlformats.org/officeDocument/2006/relationships/image" Target="../media/image115.png"/><Relationship Id="rId1" Type="http://schemas.openxmlformats.org/officeDocument/2006/relationships/slideLayout" Target="../slideLayouts/slideLayout3.xml"/><Relationship Id="rId6" Type="http://schemas.openxmlformats.org/officeDocument/2006/relationships/image" Target="../media/image65.png"/><Relationship Id="rId11" Type="http://schemas.openxmlformats.org/officeDocument/2006/relationships/image" Target="../media/image70.png"/><Relationship Id="rId24" Type="http://schemas.openxmlformats.org/officeDocument/2006/relationships/image" Target="../media/image81.jpeg"/><Relationship Id="rId32" Type="http://schemas.openxmlformats.org/officeDocument/2006/relationships/image" Target="../media/image86.png"/><Relationship Id="rId37" Type="http://schemas.openxmlformats.org/officeDocument/2006/relationships/image" Target="../media/image90.jpeg"/><Relationship Id="rId40" Type="http://schemas.openxmlformats.org/officeDocument/2006/relationships/image" Target="../media/image93.jpeg"/><Relationship Id="rId45" Type="http://schemas.openxmlformats.org/officeDocument/2006/relationships/image" Target="../media/image98.png"/><Relationship Id="rId53" Type="http://schemas.openxmlformats.org/officeDocument/2006/relationships/image" Target="../media/image106.png"/><Relationship Id="rId58" Type="http://schemas.openxmlformats.org/officeDocument/2006/relationships/image" Target="../media/image111.jpeg"/><Relationship Id="rId5" Type="http://schemas.openxmlformats.org/officeDocument/2006/relationships/image" Target="../media/image33.png"/><Relationship Id="rId15" Type="http://schemas.openxmlformats.org/officeDocument/2006/relationships/image" Target="../media/image26.jpeg"/><Relationship Id="rId23" Type="http://schemas.openxmlformats.org/officeDocument/2006/relationships/image" Target="../media/image80.jpeg"/><Relationship Id="rId28" Type="http://schemas.openxmlformats.org/officeDocument/2006/relationships/image" Target="../media/image83.jpeg"/><Relationship Id="rId36" Type="http://schemas.openxmlformats.org/officeDocument/2006/relationships/image" Target="../media/image35.jpeg"/><Relationship Id="rId49" Type="http://schemas.openxmlformats.org/officeDocument/2006/relationships/image" Target="../media/image102.png"/><Relationship Id="rId57" Type="http://schemas.openxmlformats.org/officeDocument/2006/relationships/image" Target="../media/image110.png"/><Relationship Id="rId61" Type="http://schemas.openxmlformats.org/officeDocument/2006/relationships/image" Target="../media/image114.png"/><Relationship Id="rId10" Type="http://schemas.openxmlformats.org/officeDocument/2006/relationships/image" Target="../media/image69.png"/><Relationship Id="rId19" Type="http://schemas.openxmlformats.org/officeDocument/2006/relationships/image" Target="../media/image45.png"/><Relationship Id="rId31" Type="http://schemas.openxmlformats.org/officeDocument/2006/relationships/image" Target="../media/image85.png"/><Relationship Id="rId44" Type="http://schemas.openxmlformats.org/officeDocument/2006/relationships/image" Target="../media/image97.png"/><Relationship Id="rId52" Type="http://schemas.openxmlformats.org/officeDocument/2006/relationships/image" Target="../media/image105.png"/><Relationship Id="rId60" Type="http://schemas.openxmlformats.org/officeDocument/2006/relationships/image" Target="../media/image113.png"/><Relationship Id="rId4" Type="http://schemas.openxmlformats.org/officeDocument/2006/relationships/image" Target="../media/image64.png"/><Relationship Id="rId9" Type="http://schemas.openxmlformats.org/officeDocument/2006/relationships/image" Target="../media/image68.png"/><Relationship Id="rId14" Type="http://schemas.openxmlformats.org/officeDocument/2006/relationships/image" Target="../media/image73.png"/><Relationship Id="rId22" Type="http://schemas.openxmlformats.org/officeDocument/2006/relationships/image" Target="../media/image79.png"/><Relationship Id="rId27" Type="http://schemas.openxmlformats.org/officeDocument/2006/relationships/image" Target="../media/image43.jpeg"/><Relationship Id="rId30" Type="http://schemas.openxmlformats.org/officeDocument/2006/relationships/image" Target="../media/image42.jpeg"/><Relationship Id="rId35" Type="http://schemas.openxmlformats.org/officeDocument/2006/relationships/image" Target="../media/image89.png"/><Relationship Id="rId43" Type="http://schemas.openxmlformats.org/officeDocument/2006/relationships/image" Target="../media/image96.png"/><Relationship Id="rId48" Type="http://schemas.openxmlformats.org/officeDocument/2006/relationships/image" Target="../media/image101.png"/><Relationship Id="rId56" Type="http://schemas.openxmlformats.org/officeDocument/2006/relationships/image" Target="../media/image109.png"/><Relationship Id="rId8" Type="http://schemas.openxmlformats.org/officeDocument/2006/relationships/image" Target="../media/image67.png"/><Relationship Id="rId51" Type="http://schemas.openxmlformats.org/officeDocument/2006/relationships/image" Target="../media/image104.png"/><Relationship Id="rId3" Type="http://schemas.openxmlformats.org/officeDocument/2006/relationships/image" Target="../media/image19.png"/><Relationship Id="rId12" Type="http://schemas.openxmlformats.org/officeDocument/2006/relationships/image" Target="../media/image71.png"/><Relationship Id="rId17" Type="http://schemas.openxmlformats.org/officeDocument/2006/relationships/image" Target="../media/image75.jpeg"/><Relationship Id="rId25" Type="http://schemas.openxmlformats.org/officeDocument/2006/relationships/image" Target="../media/image31.png"/><Relationship Id="rId33" Type="http://schemas.openxmlformats.org/officeDocument/2006/relationships/image" Target="../media/image87.png"/><Relationship Id="rId38" Type="http://schemas.openxmlformats.org/officeDocument/2006/relationships/image" Target="../media/image91.png"/><Relationship Id="rId46" Type="http://schemas.openxmlformats.org/officeDocument/2006/relationships/image" Target="../media/image99.png"/><Relationship Id="rId59" Type="http://schemas.openxmlformats.org/officeDocument/2006/relationships/image" Target="../media/image112.png"/></Relationships>
</file>

<file path=ppt/slides/_rels/slide33.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029824505"/>
              </p:ext>
            </p:extLst>
          </p:nvPr>
        </p:nvGraphicFramePr>
        <p:xfrm>
          <a:off x="690526" y="2571750"/>
          <a:ext cx="7904261" cy="1383678"/>
        </p:xfrm>
        <a:graphic>
          <a:graphicData uri="http://schemas.openxmlformats.org/drawingml/2006/table">
            <a:tbl>
              <a:tblPr/>
              <a:tblGrid>
                <a:gridCol w="1531625">
                  <a:extLst>
                    <a:ext uri="{9D8B030D-6E8A-4147-A177-3AD203B41FA5}">
                      <a16:colId xmlns="" xmlns:a16="http://schemas.microsoft.com/office/drawing/2014/main" val="20000"/>
                    </a:ext>
                  </a:extLst>
                </a:gridCol>
                <a:gridCol w="1181536">
                  <a:extLst>
                    <a:ext uri="{9D8B030D-6E8A-4147-A177-3AD203B41FA5}">
                      <a16:colId xmlns="" xmlns:a16="http://schemas.microsoft.com/office/drawing/2014/main" val="20001"/>
                    </a:ext>
                  </a:extLst>
                </a:gridCol>
                <a:gridCol w="1202712">
                  <a:extLst>
                    <a:ext uri="{9D8B030D-6E8A-4147-A177-3AD203B41FA5}">
                      <a16:colId xmlns="" xmlns:a16="http://schemas.microsoft.com/office/drawing/2014/main" val="20002"/>
                    </a:ext>
                  </a:extLst>
                </a:gridCol>
                <a:gridCol w="1232774">
                  <a:extLst>
                    <a:ext uri="{9D8B030D-6E8A-4147-A177-3AD203B41FA5}">
                      <a16:colId xmlns="" xmlns:a16="http://schemas.microsoft.com/office/drawing/2014/main" val="20003"/>
                    </a:ext>
                  </a:extLst>
                </a:gridCol>
                <a:gridCol w="870193">
                  <a:extLst>
                    <a:ext uri="{9D8B030D-6E8A-4147-A177-3AD203B41FA5}">
                      <a16:colId xmlns="" xmlns:a16="http://schemas.microsoft.com/office/drawing/2014/main" val="20004"/>
                    </a:ext>
                  </a:extLst>
                </a:gridCol>
                <a:gridCol w="1885421">
                  <a:extLst>
                    <a:ext uri="{9D8B030D-6E8A-4147-A177-3AD203B41FA5}">
                      <a16:colId xmlns="" xmlns:a16="http://schemas.microsoft.com/office/drawing/2014/main" val="20005"/>
                    </a:ext>
                  </a:extLst>
                </a:gridCol>
              </a:tblGrid>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申请建店省份</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城    市</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申请时间</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申请公司名称</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1"/>
                  </a:ext>
                </a:extLst>
              </a:tr>
              <a:tr h="33622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联系人</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现任职务</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移动电话</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微软雅黑" panose="020B0503020204020204" pitchFamily="34"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3"/>
                  </a:ext>
                </a:extLst>
              </a:tr>
            </a:tbl>
          </a:graphicData>
        </a:graphic>
      </p:graphicFrame>
      <p:sp>
        <p:nvSpPr>
          <p:cNvPr id="7" name="矩形 6"/>
          <p:cNvSpPr/>
          <p:nvPr/>
        </p:nvSpPr>
        <p:spPr>
          <a:xfrm>
            <a:off x="611560" y="190072"/>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广汽埃安经销商申请书“</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72684102-76DC-35C3-FA43-1B0920D809CD}"/>
              </a:ext>
            </a:extLst>
          </p:cNvPr>
          <p:cNvSpPr/>
          <p:nvPr/>
        </p:nvSpPr>
        <p:spPr>
          <a:xfrm>
            <a:off x="3020894" y="1528504"/>
            <a:ext cx="5256584" cy="646331"/>
          </a:xfrm>
          <a:prstGeom prst="rect">
            <a:avLst/>
          </a:prstGeom>
        </p:spPr>
        <p:txBody>
          <a:bodyPr wrap="square">
            <a:spAutoFit/>
          </a:bodyPr>
          <a:lstStyle/>
          <a:p>
            <a:pPr algn="ctr" fontAlgn="base">
              <a:spcBef>
                <a:spcPct val="0"/>
              </a:spcBef>
              <a:spcAft>
                <a:spcPct val="0"/>
              </a:spcAft>
              <a:defRPr/>
            </a:pPr>
            <a:r>
              <a:rPr lang="zh-CN" altLang="en-US" sz="3600" b="1" dirty="0">
                <a:ln w="11430"/>
                <a:latin typeface="微软雅黑" panose="020B0503020204020204" pitchFamily="34" charset="-122"/>
                <a:ea typeface="微软雅黑" panose="020B0503020204020204" pitchFamily="34" charset="-122"/>
              </a:rPr>
              <a:t>昊铂埃安经销商申请书</a:t>
            </a:r>
          </a:p>
        </p:txBody>
      </p:sp>
      <p:cxnSp>
        <p:nvCxnSpPr>
          <p:cNvPr id="4" name="直线连接符 6">
            <a:extLst>
              <a:ext uri="{FF2B5EF4-FFF2-40B4-BE49-F238E27FC236}">
                <a16:creationId xmlns="" xmlns:a16="http://schemas.microsoft.com/office/drawing/2014/main" id="{24C538E3-D5B8-8C7E-EC3F-E531F83F1847}"/>
              </a:ext>
            </a:extLst>
          </p:cNvPr>
          <p:cNvCxnSpPr/>
          <p:nvPr/>
        </p:nvCxnSpPr>
        <p:spPr bwMode="auto">
          <a:xfrm>
            <a:off x="3226052" y="1635645"/>
            <a:ext cx="0" cy="432048"/>
          </a:xfrm>
          <a:prstGeom prst="line">
            <a:avLst/>
          </a:prstGeom>
          <a:noFill/>
          <a:ln w="9525" cap="flat" cmpd="sng" algn="ctr">
            <a:solidFill>
              <a:schemeClr val="tx1">
                <a:lumMod val="50000"/>
                <a:lumOff val="50000"/>
              </a:schemeClr>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片 4" descr="资源 3@2x">
            <a:extLst>
              <a:ext uri="{FF2B5EF4-FFF2-40B4-BE49-F238E27FC236}">
                <a16:creationId xmlns="" xmlns:a16="http://schemas.microsoft.com/office/drawing/2014/main" id="{2C0C5875-D11B-1C13-85C6-07E9E0F2F1FA}"/>
              </a:ext>
            </a:extLst>
          </p:cNvPr>
          <p:cNvPicPr>
            <a:picLocks noChangeAspect="1"/>
          </p:cNvPicPr>
          <p:nvPr/>
        </p:nvPicPr>
        <p:blipFill>
          <a:blip r:embed="rId3"/>
          <a:stretch>
            <a:fillRect/>
          </a:stretch>
        </p:blipFill>
        <p:spPr>
          <a:xfrm>
            <a:off x="1043608" y="1748797"/>
            <a:ext cx="2041525" cy="22606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582" y="561579"/>
            <a:ext cx="46281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4.</a:t>
            </a:r>
            <a:r>
              <a:rPr lang="zh-CN" altLang="en-US" sz="1400" b="1" kern="100" dirty="0">
                <a:solidFill>
                  <a:srgbClr val="2DCAD1"/>
                </a:solidFill>
                <a:latin typeface="微软雅黑" panose="020B0503020204020204" pitchFamily="34" charset="-122"/>
                <a:ea typeface="微软雅黑" panose="020B0503020204020204" pitchFamily="34" charset="-122"/>
              </a:rPr>
              <a:t>申请公司及其关联公司的合计业绩及合计资金现状评述</a:t>
            </a:r>
          </a:p>
        </p:txBody>
      </p:sp>
      <p:sp>
        <p:nvSpPr>
          <p:cNvPr id="5" name="矩形 4"/>
          <p:cNvSpPr/>
          <p:nvPr/>
        </p:nvSpPr>
        <p:spPr>
          <a:xfrm>
            <a:off x="0" y="4295566"/>
            <a:ext cx="864096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必须提供</a:t>
            </a:r>
            <a:r>
              <a:rPr lang="zh-CN" altLang="zh-CN" sz="900" dirty="0">
                <a:solidFill>
                  <a:prstClr val="black"/>
                </a:solidFill>
                <a:latin typeface="微软雅黑" panose="020B0503020204020204" pitchFamily="34" charset="-122"/>
                <a:ea typeface="微软雅黑" panose="020B0503020204020204" pitchFamily="34" charset="-122"/>
              </a:rPr>
              <a:t>营业执照副本（复印件，</a:t>
            </a:r>
            <a:r>
              <a:rPr lang="zh-CN" altLang="zh-CN" sz="900" b="1" dirty="0">
                <a:solidFill>
                  <a:prstClr val="black"/>
                </a:solidFill>
                <a:latin typeface="微软雅黑" panose="020B0503020204020204" pitchFamily="34" charset="-122"/>
                <a:ea typeface="微软雅黑" panose="020B0503020204020204" pitchFamily="34" charset="-122"/>
              </a:rPr>
              <a:t>加盖公章</a:t>
            </a:r>
            <a:r>
              <a:rPr lang="zh-CN" altLang="zh-CN" sz="900" dirty="0">
                <a:solidFill>
                  <a:prstClr val="black"/>
                </a:solidFill>
                <a:latin typeface="微软雅黑" panose="020B0503020204020204" pitchFamily="34" charset="-122"/>
                <a:ea typeface="微软雅黑" panose="020B0503020204020204" pitchFamily="34" charset="-122"/>
              </a:rPr>
              <a:t>）；企业法人代表身份证（正反面复印件，</a:t>
            </a:r>
            <a:r>
              <a:rPr lang="zh-CN" altLang="zh-CN" sz="900" b="1" dirty="0">
                <a:solidFill>
                  <a:prstClr val="black"/>
                </a:solidFill>
                <a:latin typeface="微软雅黑" panose="020B0503020204020204" pitchFamily="34" charset="-122"/>
                <a:ea typeface="微软雅黑" panose="020B0503020204020204" pitchFamily="34" charset="-122"/>
              </a:rPr>
              <a:t>加盖公章</a:t>
            </a:r>
            <a:r>
              <a:rPr lang="zh-CN" altLang="zh-CN" sz="900" dirty="0">
                <a:solidFill>
                  <a:prstClr val="black"/>
                </a:solidFill>
                <a:latin typeface="微软雅黑" panose="020B0503020204020204" pitchFamily="34" charset="-122"/>
                <a:ea typeface="微软雅黑" panose="020B0503020204020204" pitchFamily="34" charset="-122"/>
              </a:rPr>
              <a:t>）</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必须</a:t>
            </a:r>
            <a:r>
              <a:rPr lang="zh-CN" altLang="zh-CN" sz="900" dirty="0">
                <a:solidFill>
                  <a:prstClr val="black"/>
                </a:solidFill>
                <a:latin typeface="微软雅黑" panose="020B0503020204020204" pitchFamily="34" charset="-122"/>
                <a:ea typeface="微软雅黑" panose="020B0503020204020204" pitchFamily="34" charset="-122"/>
              </a:rPr>
              <a:t>提供申请公司最近三年的资产负债表、损益表</a:t>
            </a:r>
            <a:r>
              <a:rPr lang="zh-CN" altLang="en-US" sz="900" dirty="0">
                <a:solidFill>
                  <a:prstClr val="black"/>
                </a:solidFill>
                <a:latin typeface="微软雅黑" panose="020B0503020204020204" pitchFamily="34" charset="-122"/>
                <a:ea typeface="微软雅黑" panose="020B0503020204020204" pitchFamily="34" charset="-122"/>
              </a:rPr>
              <a:t>及现金流量表</a:t>
            </a:r>
            <a:r>
              <a:rPr lang="zh-CN" altLang="zh-CN" sz="900" dirty="0">
                <a:solidFill>
                  <a:prstClr val="black"/>
                </a:solidFill>
                <a:latin typeface="微软雅黑" panose="020B0503020204020204" pitchFamily="34" charset="-122"/>
                <a:ea typeface="微软雅黑" panose="020B0503020204020204" pitchFamily="34" charset="-122"/>
              </a:rPr>
              <a:t>，需要</a:t>
            </a:r>
            <a:r>
              <a:rPr lang="zh-CN" altLang="zh-CN" sz="900" b="1" dirty="0">
                <a:solidFill>
                  <a:prstClr val="black"/>
                </a:solidFill>
                <a:latin typeface="微软雅黑" panose="020B0503020204020204" pitchFamily="34" charset="-122"/>
                <a:ea typeface="微软雅黑" panose="020B0503020204020204" pitchFamily="34" charset="-122"/>
              </a:rPr>
              <a:t>加盖</a:t>
            </a:r>
            <a:r>
              <a:rPr lang="zh-CN" altLang="en-US" sz="900" b="1" dirty="0">
                <a:solidFill>
                  <a:prstClr val="black"/>
                </a:solidFill>
                <a:latin typeface="微软雅黑" panose="020B0503020204020204" pitchFamily="34" charset="-122"/>
                <a:ea typeface="微软雅黑" panose="020B0503020204020204" pitchFamily="34" charset="-122"/>
              </a:rPr>
              <a:t>申请公司</a:t>
            </a:r>
            <a:r>
              <a:rPr lang="zh-CN" altLang="zh-CN" sz="900" b="1" dirty="0">
                <a:solidFill>
                  <a:prstClr val="black"/>
                </a:solidFill>
                <a:latin typeface="微软雅黑" panose="020B0503020204020204" pitchFamily="34" charset="-122"/>
                <a:ea typeface="微软雅黑" panose="020B0503020204020204" pitchFamily="34" charset="-122"/>
              </a:rPr>
              <a:t>公章</a:t>
            </a:r>
            <a:r>
              <a:rPr lang="zh-CN" altLang="en-US" sz="900" dirty="0">
                <a:solidFill>
                  <a:prstClr val="black"/>
                </a:solidFill>
                <a:latin typeface="微软雅黑" panose="020B0503020204020204" pitchFamily="34" charset="-122"/>
                <a:ea typeface="微软雅黑" panose="020B0503020204020204" pitchFamily="34" charset="-122"/>
              </a:rPr>
              <a:t>；</a:t>
            </a:r>
            <a:endParaRPr lang="zh-CN"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建议</a:t>
            </a:r>
            <a:r>
              <a:rPr lang="zh-CN" altLang="zh-CN" sz="900" dirty="0">
                <a:solidFill>
                  <a:prstClr val="black"/>
                </a:solidFill>
                <a:latin typeface="微软雅黑" panose="020B0503020204020204" pitchFamily="34" charset="-122"/>
                <a:ea typeface="微软雅黑" panose="020B0503020204020204" pitchFamily="34" charset="-122"/>
              </a:rPr>
              <a:t>提供申请公司最近三年的所得税申报表（</a:t>
            </a:r>
            <a:r>
              <a:rPr lang="zh-CN" altLang="zh-CN" sz="900" b="1" dirty="0">
                <a:solidFill>
                  <a:prstClr val="black"/>
                </a:solidFill>
                <a:latin typeface="微软雅黑" panose="020B0503020204020204" pitchFamily="34" charset="-122"/>
                <a:ea typeface="微软雅黑" panose="020B0503020204020204" pitchFamily="34" charset="-122"/>
              </a:rPr>
              <a:t>加盖税务局公章</a:t>
            </a:r>
            <a:r>
              <a:rPr lang="zh-CN" altLang="zh-CN" sz="900" dirty="0">
                <a:solidFill>
                  <a:prstClr val="black"/>
                </a:solidFill>
                <a:latin typeface="微软雅黑" panose="020B0503020204020204" pitchFamily="34" charset="-122"/>
                <a:ea typeface="微软雅黑" panose="020B0503020204020204" pitchFamily="34" charset="-122"/>
              </a:rPr>
              <a:t>）</a:t>
            </a:r>
            <a:r>
              <a:rPr lang="zh-CN" altLang="en-US" sz="900" dirty="0">
                <a:solidFill>
                  <a:prstClr val="black"/>
                </a:solidFill>
                <a:latin typeface="微软雅黑" panose="020B0503020204020204" pitchFamily="34" charset="-122"/>
                <a:ea typeface="微软雅黑" panose="020B0503020204020204" pitchFamily="34" charset="-122"/>
              </a:rPr>
              <a:t>；</a:t>
            </a:r>
            <a:endParaRPr lang="zh-CN" altLang="zh-CN" sz="900" dirty="0">
              <a:solidFill>
                <a:prstClr val="black"/>
              </a:solidFill>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建议</a:t>
            </a:r>
            <a:r>
              <a:rPr lang="zh-CN" altLang="zh-CN" sz="900" dirty="0">
                <a:solidFill>
                  <a:prstClr val="black"/>
                </a:solidFill>
                <a:latin typeface="微软雅黑" panose="020B0503020204020204" pitchFamily="34" charset="-122"/>
                <a:ea typeface="微软雅黑" panose="020B0503020204020204" pitchFamily="34" charset="-122"/>
              </a:rPr>
              <a:t>提供申请公司由人民银行征信管理部门出具的企业信用报告</a:t>
            </a:r>
            <a:r>
              <a:rPr lang="zh-CN" altLang="en-US" sz="900" dirty="0">
                <a:solidFill>
                  <a:prstClr val="black"/>
                </a:solidFill>
                <a:latin typeface="微软雅黑" panose="020B0503020204020204" pitchFamily="34" charset="-122"/>
                <a:ea typeface="微软雅黑" panose="020B0503020204020204" pitchFamily="34" charset="-122"/>
              </a:rPr>
              <a:t>、申请公司三年的审计报告。</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3258291361"/>
              </p:ext>
            </p:extLst>
          </p:nvPr>
        </p:nvGraphicFramePr>
        <p:xfrm>
          <a:off x="384458" y="1485725"/>
          <a:ext cx="8441552" cy="2846797"/>
        </p:xfrm>
        <a:graphic>
          <a:graphicData uri="http://schemas.openxmlformats.org/drawingml/2006/table">
            <a:tbl>
              <a:tblPr/>
              <a:tblGrid>
                <a:gridCol w="864096">
                  <a:extLst>
                    <a:ext uri="{9D8B030D-6E8A-4147-A177-3AD203B41FA5}">
                      <a16:colId xmlns="" xmlns:a16="http://schemas.microsoft.com/office/drawing/2014/main" val="20000"/>
                    </a:ext>
                  </a:extLst>
                </a:gridCol>
                <a:gridCol w="1246292">
                  <a:extLst>
                    <a:ext uri="{9D8B030D-6E8A-4147-A177-3AD203B41FA5}">
                      <a16:colId xmlns="" xmlns:a16="http://schemas.microsoft.com/office/drawing/2014/main" val="20001"/>
                    </a:ext>
                  </a:extLst>
                </a:gridCol>
                <a:gridCol w="1055194">
                  <a:extLst>
                    <a:ext uri="{9D8B030D-6E8A-4147-A177-3AD203B41FA5}">
                      <a16:colId xmlns="" xmlns:a16="http://schemas.microsoft.com/office/drawing/2014/main" val="20002"/>
                    </a:ext>
                  </a:extLst>
                </a:gridCol>
                <a:gridCol w="1055194">
                  <a:extLst>
                    <a:ext uri="{9D8B030D-6E8A-4147-A177-3AD203B41FA5}">
                      <a16:colId xmlns="" xmlns:a16="http://schemas.microsoft.com/office/drawing/2014/main" val="20003"/>
                    </a:ext>
                  </a:extLst>
                </a:gridCol>
                <a:gridCol w="1055194">
                  <a:extLst>
                    <a:ext uri="{9D8B030D-6E8A-4147-A177-3AD203B41FA5}">
                      <a16:colId xmlns="" xmlns:a16="http://schemas.microsoft.com/office/drawing/2014/main" val="20004"/>
                    </a:ext>
                  </a:extLst>
                </a:gridCol>
                <a:gridCol w="1055194">
                  <a:extLst>
                    <a:ext uri="{9D8B030D-6E8A-4147-A177-3AD203B41FA5}">
                      <a16:colId xmlns="" xmlns:a16="http://schemas.microsoft.com/office/drawing/2014/main" val="20005"/>
                    </a:ext>
                  </a:extLst>
                </a:gridCol>
                <a:gridCol w="1055194">
                  <a:extLst>
                    <a:ext uri="{9D8B030D-6E8A-4147-A177-3AD203B41FA5}">
                      <a16:colId xmlns="" xmlns:a16="http://schemas.microsoft.com/office/drawing/2014/main" val="20006"/>
                    </a:ext>
                  </a:extLst>
                </a:gridCol>
                <a:gridCol w="1055194">
                  <a:extLst>
                    <a:ext uri="{9D8B030D-6E8A-4147-A177-3AD203B41FA5}">
                      <a16:colId xmlns="" xmlns:a16="http://schemas.microsoft.com/office/drawing/2014/main" val="20007"/>
                    </a:ext>
                  </a:extLst>
                </a:gridCol>
              </a:tblGrid>
              <a:tr h="211401">
                <a:tc rowSpan="2"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项目</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（所有公司合计）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00"/>
                  </a:ext>
                </a:extLst>
              </a:tr>
              <a:tr h="211401">
                <a:tc gridSpan="2" vMerge="1">
                  <a:txBody>
                    <a:bodyPr/>
                    <a:lstStyle/>
                    <a:p>
                      <a:endParaRPr lang="zh-CN"/>
                    </a:p>
                  </a:txBody>
                  <a:tcPr/>
                </a:tc>
                <a:tc hMerge="1"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新车销售（万元）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11401">
                <a:tc gridSpan="2">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售后产值（万元）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其他业务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金融（万元）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二手车（万元）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211401">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60174">
                <a:tc gridSpan="8">
                  <a:txBody>
                    <a:bodyPr/>
                    <a:lstStyle/>
                    <a:p>
                      <a:pPr algn="ctr" rtl="0"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 xmlns:a16="http://schemas.microsoft.com/office/drawing/2014/main" val="10009"/>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（所有公司</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上月底合计）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0"/>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1"/>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2"/>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13"/>
                  </a:ext>
                </a:extLst>
              </a:tr>
            </a:tbl>
          </a:graphicData>
        </a:graphic>
      </p:graphicFrame>
      <p:sp>
        <p:nvSpPr>
          <p:cNvPr id="3" name="文本框 2"/>
          <p:cNvSpPr txBox="1"/>
          <p:nvPr/>
        </p:nvSpPr>
        <p:spPr>
          <a:xfrm>
            <a:off x="4731367" y="505247"/>
            <a:ext cx="5220072" cy="363765"/>
          </a:xfrm>
          <a:prstGeom prst="rect">
            <a:avLst/>
          </a:prstGeom>
          <a:noFill/>
        </p:spPr>
        <p:txBody>
          <a:bodyPr wrap="square" lIns="77925" tIns="38963" rIns="77925" bIns="38963" rtlCol="0">
            <a:spAutoFit/>
          </a:bodyPr>
          <a:lstStyle/>
          <a:p>
            <a:pPr>
              <a:lnSpc>
                <a:spcPct val="150000"/>
              </a:lnSpc>
            </a:pPr>
            <a:r>
              <a:rPr lang="zh-CN" altLang="en-US" sz="1400" dirty="0">
                <a:solidFill>
                  <a:srgbClr val="00A5AE"/>
                </a:solidFill>
                <a:latin typeface="微软雅黑" panose="020B0503020204020204" pitchFamily="34" charset="-122"/>
                <a:ea typeface="微软雅黑" panose="020B0503020204020204" pitchFamily="34" charset="-122"/>
              </a:rPr>
              <a:t>（如有其他业务，请在其他业务处如实填写）</a:t>
            </a:r>
          </a:p>
        </p:txBody>
      </p:sp>
      <p:graphicFrame>
        <p:nvGraphicFramePr>
          <p:cNvPr id="6" name="表格 5"/>
          <p:cNvGraphicFramePr>
            <a:graphicFrameLocks noGrp="1"/>
          </p:cNvGraphicFramePr>
          <p:nvPr>
            <p:extLst>
              <p:ext uri="{D42A27DB-BD31-4B8C-83A1-F6EECF244321}">
                <p14:modId xmlns:p14="http://schemas.microsoft.com/office/powerpoint/2010/main" val="2474095838"/>
              </p:ext>
            </p:extLst>
          </p:nvPr>
        </p:nvGraphicFramePr>
        <p:xfrm>
          <a:off x="378602" y="852117"/>
          <a:ext cx="8441870" cy="656447"/>
        </p:xfrm>
        <a:graphic>
          <a:graphicData uri="http://schemas.openxmlformats.org/drawingml/2006/table">
            <a:tbl>
              <a:tblPr/>
              <a:tblGrid>
                <a:gridCol w="2110388">
                  <a:extLst>
                    <a:ext uri="{9D8B030D-6E8A-4147-A177-3AD203B41FA5}">
                      <a16:colId xmlns="" xmlns:a16="http://schemas.microsoft.com/office/drawing/2014/main" val="20000"/>
                    </a:ext>
                  </a:extLst>
                </a:gridCol>
                <a:gridCol w="2110494">
                  <a:extLst>
                    <a:ext uri="{9D8B030D-6E8A-4147-A177-3AD203B41FA5}">
                      <a16:colId xmlns="" xmlns:a16="http://schemas.microsoft.com/office/drawing/2014/main" val="20001"/>
                    </a:ext>
                  </a:extLst>
                </a:gridCol>
                <a:gridCol w="2110494">
                  <a:extLst>
                    <a:ext uri="{9D8B030D-6E8A-4147-A177-3AD203B41FA5}">
                      <a16:colId xmlns="" xmlns:a16="http://schemas.microsoft.com/office/drawing/2014/main" val="20002"/>
                    </a:ext>
                  </a:extLst>
                </a:gridCol>
                <a:gridCol w="2110494">
                  <a:extLst>
                    <a:ext uri="{9D8B030D-6E8A-4147-A177-3AD203B41FA5}">
                      <a16:colId xmlns="" xmlns:a16="http://schemas.microsoft.com/office/drawing/2014/main" val="20003"/>
                    </a:ext>
                  </a:extLst>
                </a:gridCol>
              </a:tblGrid>
              <a:tr h="374644">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（所有公司合计）</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81803">
                <a:tc v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bl>
          </a:graphicData>
        </a:graphic>
      </p:graphicFrame>
      <p:sp>
        <p:nvSpPr>
          <p:cNvPr id="4" name="矩形 3">
            <a:extLst>
              <a:ext uri="{FF2B5EF4-FFF2-40B4-BE49-F238E27FC236}">
                <a16:creationId xmlns="" xmlns:a16="http://schemas.microsoft.com/office/drawing/2014/main" id="{09C4F272-6D04-C272-47AA-3F5C5D4C984B}"/>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88833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35" y="602918"/>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5.</a:t>
            </a:r>
            <a:r>
              <a:rPr lang="zh-CN" altLang="en-US" sz="1400" b="1" kern="100" dirty="0">
                <a:solidFill>
                  <a:srgbClr val="2DCAD1"/>
                </a:solidFill>
                <a:latin typeface="微软雅黑" panose="020B0503020204020204" pitchFamily="34" charset="-122"/>
                <a:ea typeface="微软雅黑" panose="020B0503020204020204" pitchFamily="34" charset="-122"/>
              </a:rPr>
              <a:t>申请单位及其关联公司所获荣誉</a:t>
            </a:r>
            <a:r>
              <a:rPr lang="zh-CN" altLang="en-US" b="1" kern="100" dirty="0">
                <a:solidFill>
                  <a:srgbClr val="2DCAD1"/>
                </a:solidFill>
                <a:latin typeface="微软雅黑" panose="020B0503020204020204" pitchFamily="34" charset="-122"/>
                <a:ea typeface="微软雅黑" panose="020B0503020204020204" pitchFamily="34" charset="-122"/>
              </a:rPr>
              <a:t>（厂家颁发荣誉为主）</a:t>
            </a:r>
          </a:p>
        </p:txBody>
      </p:sp>
      <p:graphicFrame>
        <p:nvGraphicFramePr>
          <p:cNvPr id="7" name="表格 6"/>
          <p:cNvGraphicFramePr>
            <a:graphicFrameLocks noGrp="1"/>
          </p:cNvGraphicFramePr>
          <p:nvPr>
            <p:custDataLst>
              <p:tags r:id="rId1"/>
            </p:custDataLst>
            <p:extLst>
              <p:ext uri="{D42A27DB-BD31-4B8C-83A1-F6EECF244321}">
                <p14:modId xmlns:p14="http://schemas.microsoft.com/office/powerpoint/2010/main" val="3606082953"/>
              </p:ext>
            </p:extLst>
          </p:nvPr>
        </p:nvGraphicFramePr>
        <p:xfrm>
          <a:off x="317989" y="975826"/>
          <a:ext cx="8574492" cy="1760647"/>
        </p:xfrm>
        <a:graphic>
          <a:graphicData uri="http://schemas.openxmlformats.org/drawingml/2006/table">
            <a:tbl>
              <a:tblPr/>
              <a:tblGrid>
                <a:gridCol w="2858164">
                  <a:extLst>
                    <a:ext uri="{9D8B030D-6E8A-4147-A177-3AD203B41FA5}">
                      <a16:colId xmlns="" xmlns:a16="http://schemas.microsoft.com/office/drawing/2014/main" val="20000"/>
                    </a:ext>
                  </a:extLst>
                </a:gridCol>
                <a:gridCol w="2858164">
                  <a:extLst>
                    <a:ext uri="{9D8B030D-6E8A-4147-A177-3AD203B41FA5}">
                      <a16:colId xmlns="" xmlns:a16="http://schemas.microsoft.com/office/drawing/2014/main" val="20001"/>
                    </a:ext>
                  </a:extLst>
                </a:gridCol>
                <a:gridCol w="2858164">
                  <a:extLst>
                    <a:ext uri="{9D8B030D-6E8A-4147-A177-3AD203B41FA5}">
                      <a16:colId xmlns="" xmlns:a16="http://schemas.microsoft.com/office/drawing/2014/main"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2025</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3699173592"/>
              </p:ext>
            </p:extLst>
          </p:nvPr>
        </p:nvGraphicFramePr>
        <p:xfrm>
          <a:off x="317989" y="2812030"/>
          <a:ext cx="8574492" cy="1760647"/>
        </p:xfrm>
        <a:graphic>
          <a:graphicData uri="http://schemas.openxmlformats.org/drawingml/2006/table">
            <a:tbl>
              <a:tblPr/>
              <a:tblGrid>
                <a:gridCol w="2858164">
                  <a:extLst>
                    <a:ext uri="{9D8B030D-6E8A-4147-A177-3AD203B41FA5}">
                      <a16:colId xmlns="" xmlns:a16="http://schemas.microsoft.com/office/drawing/2014/main" val="20000"/>
                    </a:ext>
                  </a:extLst>
                </a:gridCol>
                <a:gridCol w="2858164">
                  <a:extLst>
                    <a:ext uri="{9D8B030D-6E8A-4147-A177-3AD203B41FA5}">
                      <a16:colId xmlns="" xmlns:a16="http://schemas.microsoft.com/office/drawing/2014/main" val="20001"/>
                    </a:ext>
                  </a:extLst>
                </a:gridCol>
                <a:gridCol w="2858164">
                  <a:extLst>
                    <a:ext uri="{9D8B030D-6E8A-4147-A177-3AD203B41FA5}">
                      <a16:colId xmlns="" xmlns:a16="http://schemas.microsoft.com/office/drawing/2014/main"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2022</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bl>
          </a:graphicData>
        </a:graphic>
      </p:graphicFrame>
      <p:sp>
        <p:nvSpPr>
          <p:cNvPr id="6" name="圆角矩形 5"/>
          <p:cNvSpPr/>
          <p:nvPr/>
        </p:nvSpPr>
        <p:spPr bwMode="auto">
          <a:xfrm rot="19778151">
            <a:off x="171062" y="1371769"/>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时间倒序排列</a:t>
            </a:r>
          </a:p>
        </p:txBody>
      </p:sp>
      <p:sp>
        <p:nvSpPr>
          <p:cNvPr id="3" name="圆角矩形 2"/>
          <p:cNvSpPr/>
          <p:nvPr/>
        </p:nvSpPr>
        <p:spPr bwMode="auto">
          <a:xfrm rot="19778151">
            <a:off x="1034027" y="1518847"/>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重要奖项优先</a:t>
            </a:r>
          </a:p>
        </p:txBody>
      </p:sp>
      <p:sp>
        <p:nvSpPr>
          <p:cNvPr id="4" name="矩形 3">
            <a:extLst>
              <a:ext uri="{FF2B5EF4-FFF2-40B4-BE49-F238E27FC236}">
                <a16:creationId xmlns="" xmlns:a16="http://schemas.microsoft.com/office/drawing/2014/main" id="{5A6744DC-0188-2344-21A7-1C0E359DE376}"/>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234429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173" y="551161"/>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新公司股比及资金情况</a:t>
            </a:r>
          </a:p>
        </p:txBody>
      </p:sp>
      <p:sp>
        <p:nvSpPr>
          <p:cNvPr id="5" name="TextBox 1"/>
          <p:cNvSpPr txBox="1">
            <a:spLocks noChangeArrowheads="1"/>
          </p:cNvSpPr>
          <p:nvPr/>
        </p:nvSpPr>
        <p:spPr bwMode="auto">
          <a:xfrm>
            <a:off x="251520" y="441976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注册金额不低于</a:t>
            </a:r>
            <a:r>
              <a:rPr lang="en-US" altLang="zh-CN" sz="900" dirty="0">
                <a:solidFill>
                  <a:prstClr val="black"/>
                </a:solidFill>
                <a:latin typeface="微软雅黑" panose="020B0503020204020204" pitchFamily="34" charset="-122"/>
                <a:ea typeface="微软雅黑" panose="020B0503020204020204" pitchFamily="34" charset="-122"/>
              </a:rPr>
              <a:t>800</a:t>
            </a:r>
            <a:r>
              <a:rPr lang="zh-CN" altLang="en-US" sz="900" dirty="0">
                <a:solidFill>
                  <a:prstClr val="black"/>
                </a:solidFill>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solidFill>
                  <a:prstClr val="black"/>
                </a:solidFill>
                <a:latin typeface="微软雅黑" panose="020B0503020204020204" pitchFamily="34" charset="-122"/>
                <a:ea typeface="微软雅黑" panose="020B0503020204020204" pitchFamily="34" charset="-122"/>
              </a:rPr>
              <a:t>;</a:t>
            </a:r>
          </a:p>
          <a:p>
            <a:pPr marL="243205" indent="-243205" eaLnBrk="1" hangingPunct="1">
              <a:lnSpc>
                <a:spcPct val="150000"/>
              </a:lnSpc>
              <a:buFont typeface="Arial" panose="020B0604020202020204" pitchFamily="34" charset="0"/>
              <a:buChar char="•"/>
            </a:pP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1"/>
            </p:custDataLst>
            <p:extLst>
              <p:ext uri="{D42A27DB-BD31-4B8C-83A1-F6EECF244321}">
                <p14:modId xmlns:p14="http://schemas.microsoft.com/office/powerpoint/2010/main" val="705849852"/>
              </p:ext>
            </p:extLst>
          </p:nvPr>
        </p:nvGraphicFramePr>
        <p:xfrm>
          <a:off x="384458" y="862286"/>
          <a:ext cx="8308617" cy="3582884"/>
        </p:xfrm>
        <a:graphic>
          <a:graphicData uri="http://schemas.openxmlformats.org/drawingml/2006/table">
            <a:tbl>
              <a:tblPr/>
              <a:tblGrid>
                <a:gridCol w="1498026">
                  <a:extLst>
                    <a:ext uri="{9D8B030D-6E8A-4147-A177-3AD203B41FA5}">
                      <a16:colId xmlns="" xmlns:a16="http://schemas.microsoft.com/office/drawing/2014/main" val="20000"/>
                    </a:ext>
                  </a:extLst>
                </a:gridCol>
                <a:gridCol w="1980952">
                  <a:extLst>
                    <a:ext uri="{9D8B030D-6E8A-4147-A177-3AD203B41FA5}">
                      <a16:colId xmlns="" xmlns:a16="http://schemas.microsoft.com/office/drawing/2014/main" val="20001"/>
                    </a:ext>
                  </a:extLst>
                </a:gridCol>
                <a:gridCol w="1739489">
                  <a:extLst>
                    <a:ext uri="{9D8B030D-6E8A-4147-A177-3AD203B41FA5}">
                      <a16:colId xmlns="" xmlns:a16="http://schemas.microsoft.com/office/drawing/2014/main" val="20002"/>
                    </a:ext>
                  </a:extLst>
                </a:gridCol>
                <a:gridCol w="1657631">
                  <a:extLst>
                    <a:ext uri="{9D8B030D-6E8A-4147-A177-3AD203B41FA5}">
                      <a16:colId xmlns="" xmlns:a16="http://schemas.microsoft.com/office/drawing/2014/main" val="20003"/>
                    </a:ext>
                  </a:extLst>
                </a:gridCol>
                <a:gridCol w="1432519">
                  <a:extLst>
                    <a:ext uri="{9D8B030D-6E8A-4147-A177-3AD203B41FA5}">
                      <a16:colId xmlns="" xmlns:a16="http://schemas.microsoft.com/office/drawing/2014/main" val="20004"/>
                    </a:ext>
                  </a:extLst>
                </a:gridCol>
              </a:tblGrid>
              <a:tr h="246411">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00"/>
                  </a:ext>
                </a:extLst>
              </a:tr>
              <a:tr h="483344">
                <a:tc vMerge="1">
                  <a:txBody>
                    <a:bodyPr/>
                    <a:lstStyle/>
                    <a:p>
                      <a:endParaRPr lang="zh-CN"/>
                    </a:p>
                  </a:txBody>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79806">
                <a:tc v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79806">
                <a:tc v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17979">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27456">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27456">
                <a:tc vMerge="1">
                  <a:txBody>
                    <a:bodyPr/>
                    <a:lstStyle/>
                    <a:p>
                      <a:endParaRPr lang="zh-CN"/>
                    </a:p>
                  </a:txBody>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6"/>
                  </a:ext>
                </a:extLst>
              </a:tr>
              <a:tr h="284320">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区分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7"/>
                  </a:ext>
                </a:extLst>
              </a:tr>
              <a:tr h="217979">
                <a:tc v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自有</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217979">
                <a:tc vMerge="1">
                  <a:txBody>
                    <a:bodyPr/>
                    <a:lstStyle/>
                    <a:p>
                      <a:endParaRPr lang="zh-CN"/>
                    </a:p>
                  </a:txBody>
                  <a:tcPr/>
                </a:tc>
                <a:tc v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17979">
                <a:tc vMerge="1">
                  <a:txBody>
                    <a:bodyPr/>
                    <a:lstStyle/>
                    <a:p>
                      <a:endParaRPr lang="zh-CN"/>
                    </a:p>
                  </a:txBody>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246411">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13"/>
                  </a:ext>
                </a:extLst>
              </a:tr>
            </a:tbl>
          </a:graphicData>
        </a:graphic>
      </p:graphicFrame>
      <p:sp>
        <p:nvSpPr>
          <p:cNvPr id="7" name="矩形 6"/>
          <p:cNvSpPr/>
          <p:nvPr/>
        </p:nvSpPr>
        <p:spPr>
          <a:xfrm>
            <a:off x="2411730" y="1834256"/>
            <a:ext cx="5313680" cy="576204"/>
          </a:xfrm>
          <a:prstGeom prst="rect">
            <a:avLst/>
          </a:prstGeom>
          <a:solidFill>
            <a:schemeClr val="accent5">
              <a:lumMod val="40000"/>
              <a:lumOff val="60000"/>
            </a:schemeClr>
          </a:solidFill>
        </p:spPr>
        <p:txBody>
          <a:bodyPr wrap="square" anchor="t">
            <a:noAutofit/>
          </a:bodyPr>
          <a:lstStyle/>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股东关系说明必须填写清楚，填写完整后删除本备注文本框</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资金情况的总计金额与注册金额相等</a:t>
            </a:r>
          </a:p>
        </p:txBody>
      </p:sp>
      <p:sp>
        <p:nvSpPr>
          <p:cNvPr id="4" name="矩形 3">
            <a:extLst>
              <a:ext uri="{FF2B5EF4-FFF2-40B4-BE49-F238E27FC236}">
                <a16:creationId xmlns="" xmlns:a16="http://schemas.microsoft.com/office/drawing/2014/main" id="{FA2EFE28-957C-8E72-C254-040CB23D6097}"/>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751147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0763" y="572690"/>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新公司的股权结构及股东介绍</a:t>
            </a:r>
          </a:p>
        </p:txBody>
      </p:sp>
      <p:sp>
        <p:nvSpPr>
          <p:cNvPr id="51" name="矩形 50"/>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52" name="表格 51"/>
          <p:cNvGraphicFramePr>
            <a:graphicFrameLocks noGrp="1"/>
          </p:cNvGraphicFramePr>
          <p:nvPr>
            <p:extLst>
              <p:ext uri="{D42A27DB-BD31-4B8C-83A1-F6EECF244321}">
                <p14:modId xmlns:p14="http://schemas.microsoft.com/office/powerpoint/2010/main" val="1385396247"/>
              </p:ext>
            </p:extLst>
          </p:nvPr>
        </p:nvGraphicFramePr>
        <p:xfrm>
          <a:off x="179512" y="867796"/>
          <a:ext cx="8586028" cy="726649"/>
        </p:xfrm>
        <a:graphic>
          <a:graphicData uri="http://schemas.openxmlformats.org/drawingml/2006/table">
            <a:tbl>
              <a:tblPr/>
              <a:tblGrid>
                <a:gridCol w="1013432">
                  <a:extLst>
                    <a:ext uri="{9D8B030D-6E8A-4147-A177-3AD203B41FA5}">
                      <a16:colId xmlns="" xmlns:a16="http://schemas.microsoft.com/office/drawing/2014/main" val="20000"/>
                    </a:ext>
                  </a:extLst>
                </a:gridCol>
                <a:gridCol w="1520484">
                  <a:extLst>
                    <a:ext uri="{9D8B030D-6E8A-4147-A177-3AD203B41FA5}">
                      <a16:colId xmlns="" xmlns:a16="http://schemas.microsoft.com/office/drawing/2014/main" val="20001"/>
                    </a:ext>
                  </a:extLst>
                </a:gridCol>
                <a:gridCol w="1558333">
                  <a:extLst>
                    <a:ext uri="{9D8B030D-6E8A-4147-A177-3AD203B41FA5}">
                      <a16:colId xmlns="" xmlns:a16="http://schemas.microsoft.com/office/drawing/2014/main" val="20002"/>
                    </a:ext>
                  </a:extLst>
                </a:gridCol>
                <a:gridCol w="2335543">
                  <a:extLst>
                    <a:ext uri="{9D8B030D-6E8A-4147-A177-3AD203B41FA5}">
                      <a16:colId xmlns="" xmlns:a16="http://schemas.microsoft.com/office/drawing/2014/main" val="20003"/>
                    </a:ext>
                  </a:extLst>
                </a:gridCol>
                <a:gridCol w="2158236">
                  <a:extLst>
                    <a:ext uri="{9D8B030D-6E8A-4147-A177-3AD203B41FA5}">
                      <a16:colId xmlns="" xmlns:a16="http://schemas.microsoft.com/office/drawing/2014/main" val="20004"/>
                    </a:ext>
                  </a:extLst>
                </a:gridCol>
              </a:tblGrid>
              <a:tr h="196382">
                <a:tc gridSpan="5">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申请公司股权结构（第一层）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3"/>
                  </a:ext>
                </a:extLst>
              </a:tr>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股东排序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53" name="矩形 52"/>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54" name="矩形 53"/>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55"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56" name="表格 55">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2419265958"/>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57" name="表格 56">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78774372"/>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58"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实控人一：</a:t>
            </a:r>
            <a:r>
              <a:rPr lang="en-US" altLang="zh-CN" sz="900" b="1" dirty="0">
                <a:solidFill>
                  <a:prstClr val="white"/>
                </a:solidFill>
                <a:latin typeface="微软雅黑" panose="020B0503020204020204" pitchFamily="34" charset="-122"/>
                <a:ea typeface="微软雅黑" panose="020B0503020204020204" pitchFamily="34" charset="-122"/>
              </a:rPr>
              <a:t>XXX60%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59" name="矩形 58"/>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60" name="矩形 59"/>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61"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62" name="表格 61">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3177483115"/>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63" name="表格 62">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041830135"/>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64"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实控人三：</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36" name="矩形 35"/>
          <p:cNvSpPr/>
          <p:nvPr/>
        </p:nvSpPr>
        <p:spPr>
          <a:xfrm>
            <a:off x="550379" y="2859782"/>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新公司股东为公司独资或者公司与自然人共同持股则填写本页，同时删除下一页；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（新公司股东均为自然人则填写下一页，同时删除本页）</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④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a:extLst>
              <a:ext uri="{FF2B5EF4-FFF2-40B4-BE49-F238E27FC236}">
                <a16:creationId xmlns="" xmlns:a16="http://schemas.microsoft.com/office/drawing/2014/main" id="{2CCE68B5-4ED2-358B-B505-11EB973C4FB8}"/>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44138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sp>
        <p:nvSpPr>
          <p:cNvPr id="32" name="矩形 3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3" name="TextBox 5"/>
          <p:cNvSpPr txBox="1"/>
          <p:nvPr/>
        </p:nvSpPr>
        <p:spPr bwMode="auto">
          <a:xfrm>
            <a:off x="135991" y="2194798"/>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股东一：</a:t>
            </a:r>
            <a:r>
              <a:rPr kumimoji="1" lang="en-US" altLang="zh-CN" sz="900" b="1" dirty="0">
                <a:solidFill>
                  <a:prstClr val="white"/>
                </a:solidFill>
                <a:latin typeface="微软雅黑" panose="020B0503020204020204" pitchFamily="34" charset="-122"/>
                <a:ea typeface="微软雅黑" panose="020B0503020204020204" pitchFamily="34" charset="-122"/>
              </a:rPr>
              <a:t>XXX60%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34" name="矩形 33"/>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5"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36" name="表格 35">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852292064"/>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37" name="表格 36">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3993256691"/>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38" name="矩形 37"/>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9" name="TextBox 5"/>
          <p:cNvSpPr txBox="1"/>
          <p:nvPr/>
        </p:nvSpPr>
        <p:spPr bwMode="auto">
          <a:xfrm>
            <a:off x="135991" y="4079653"/>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股东三：</a:t>
            </a:r>
            <a:r>
              <a:rPr kumimoji="1" lang="en-US" altLang="zh-CN" sz="900" b="1" dirty="0">
                <a:solidFill>
                  <a:prstClr val="white"/>
                </a:solidFill>
                <a:latin typeface="微软雅黑" panose="020B0503020204020204" pitchFamily="34" charset="-122"/>
                <a:ea typeface="微软雅黑" panose="020B0503020204020204" pitchFamily="34" charset="-122"/>
              </a:rPr>
              <a:t>XXX50%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40" name="矩形 39"/>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41"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42" name="表格 41">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121500372"/>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43" name="表格 42">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4201764745"/>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44" name="矩形 43"/>
          <p:cNvSpPr/>
          <p:nvPr/>
        </p:nvSpPr>
        <p:spPr>
          <a:xfrm>
            <a:off x="30763" y="572690"/>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新公司的股权结构及股东介绍</a:t>
            </a:r>
          </a:p>
        </p:txBody>
      </p:sp>
      <p:sp>
        <p:nvSpPr>
          <p:cNvPr id="28" name="矩形 27"/>
          <p:cNvSpPr/>
          <p:nvPr/>
        </p:nvSpPr>
        <p:spPr>
          <a:xfrm>
            <a:off x="380991" y="2341828"/>
            <a:ext cx="7983227" cy="1346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新公司股东均为自然人持股则填写本页，股东关系必须写清楚，同时删除上一页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（新公司股东为公司独资或者公司与自然人共同持股则填写上一页，同时删除本页）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2F168462-E79A-FAAF-D1A2-5510EC72CC30}"/>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2279580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979712" y="553855"/>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solidFill>
                  <a:prstClr val="black"/>
                </a:solidFill>
              </a:rPr>
              <a:t>1</a:t>
            </a:r>
            <a:r>
              <a:rPr lang="zh-CN" altLang="en-US" dirty="0">
                <a:solidFill>
                  <a:prstClr val="black"/>
                </a:solidFill>
              </a:rPr>
              <a:t>）候选地信息</a:t>
            </a:r>
          </a:p>
        </p:txBody>
      </p:sp>
      <p:graphicFrame>
        <p:nvGraphicFramePr>
          <p:cNvPr id="12" name="表格 11"/>
          <p:cNvGraphicFramePr>
            <a:graphicFrameLocks noGrp="1"/>
          </p:cNvGraphicFramePr>
          <p:nvPr>
            <p:extLst>
              <p:ext uri="{D42A27DB-BD31-4B8C-83A1-F6EECF244321}">
                <p14:modId xmlns:p14="http://schemas.microsoft.com/office/powerpoint/2010/main" val="202304348"/>
              </p:ext>
            </p:extLst>
          </p:nvPr>
        </p:nvGraphicFramePr>
        <p:xfrm>
          <a:off x="204017" y="1059581"/>
          <a:ext cx="8795941" cy="3782970"/>
        </p:xfrm>
        <a:graphic>
          <a:graphicData uri="http://schemas.openxmlformats.org/drawingml/2006/table">
            <a:tbl>
              <a:tblPr firstRow="1" firstCol="1" bandRow="1"/>
              <a:tblGrid>
                <a:gridCol w="706449">
                  <a:extLst>
                    <a:ext uri="{9D8B030D-6E8A-4147-A177-3AD203B41FA5}">
                      <a16:colId xmlns="" xmlns:a16="http://schemas.microsoft.com/office/drawing/2014/main" val="20000"/>
                    </a:ext>
                  </a:extLst>
                </a:gridCol>
                <a:gridCol w="586603">
                  <a:extLst>
                    <a:ext uri="{9D8B030D-6E8A-4147-A177-3AD203B41FA5}">
                      <a16:colId xmlns="" xmlns:a16="http://schemas.microsoft.com/office/drawing/2014/main" val="20001"/>
                    </a:ext>
                  </a:extLst>
                </a:gridCol>
                <a:gridCol w="119847">
                  <a:extLst>
                    <a:ext uri="{9D8B030D-6E8A-4147-A177-3AD203B41FA5}">
                      <a16:colId xmlns="" xmlns:a16="http://schemas.microsoft.com/office/drawing/2014/main" val="20002"/>
                    </a:ext>
                  </a:extLst>
                </a:gridCol>
                <a:gridCol w="612254">
                  <a:extLst>
                    <a:ext uri="{9D8B030D-6E8A-4147-A177-3AD203B41FA5}">
                      <a16:colId xmlns="" xmlns:a16="http://schemas.microsoft.com/office/drawing/2014/main" val="20003"/>
                    </a:ext>
                  </a:extLst>
                </a:gridCol>
                <a:gridCol w="659353">
                  <a:extLst>
                    <a:ext uri="{9D8B030D-6E8A-4147-A177-3AD203B41FA5}">
                      <a16:colId xmlns="" xmlns:a16="http://schemas.microsoft.com/office/drawing/2014/main" val="20004"/>
                    </a:ext>
                  </a:extLst>
                </a:gridCol>
                <a:gridCol w="659352">
                  <a:extLst>
                    <a:ext uri="{9D8B030D-6E8A-4147-A177-3AD203B41FA5}">
                      <a16:colId xmlns="" xmlns:a16="http://schemas.microsoft.com/office/drawing/2014/main" val="20005"/>
                    </a:ext>
                  </a:extLst>
                </a:gridCol>
                <a:gridCol w="310897">
                  <a:extLst>
                    <a:ext uri="{9D8B030D-6E8A-4147-A177-3AD203B41FA5}">
                      <a16:colId xmlns="" xmlns:a16="http://schemas.microsoft.com/office/drawing/2014/main" val="20006"/>
                    </a:ext>
                  </a:extLst>
                </a:gridCol>
                <a:gridCol w="393008">
                  <a:extLst>
                    <a:ext uri="{9D8B030D-6E8A-4147-A177-3AD203B41FA5}">
                      <a16:colId xmlns="" xmlns:a16="http://schemas.microsoft.com/office/drawing/2014/main" val="20007"/>
                    </a:ext>
                  </a:extLst>
                </a:gridCol>
                <a:gridCol w="739965">
                  <a:extLst>
                    <a:ext uri="{9D8B030D-6E8A-4147-A177-3AD203B41FA5}">
                      <a16:colId xmlns="" xmlns:a16="http://schemas.microsoft.com/office/drawing/2014/main" val="20008"/>
                    </a:ext>
                  </a:extLst>
                </a:gridCol>
                <a:gridCol w="276429">
                  <a:extLst>
                    <a:ext uri="{9D8B030D-6E8A-4147-A177-3AD203B41FA5}">
                      <a16:colId xmlns="" xmlns:a16="http://schemas.microsoft.com/office/drawing/2014/main" val="20009"/>
                    </a:ext>
                  </a:extLst>
                </a:gridCol>
                <a:gridCol w="488111">
                  <a:extLst>
                    <a:ext uri="{9D8B030D-6E8A-4147-A177-3AD203B41FA5}">
                      <a16:colId xmlns="" xmlns:a16="http://schemas.microsoft.com/office/drawing/2014/main" val="20010"/>
                    </a:ext>
                  </a:extLst>
                </a:gridCol>
                <a:gridCol w="260371">
                  <a:extLst>
                    <a:ext uri="{9D8B030D-6E8A-4147-A177-3AD203B41FA5}">
                      <a16:colId xmlns="" xmlns:a16="http://schemas.microsoft.com/office/drawing/2014/main" val="20011"/>
                    </a:ext>
                  </a:extLst>
                </a:gridCol>
                <a:gridCol w="345894">
                  <a:extLst>
                    <a:ext uri="{9D8B030D-6E8A-4147-A177-3AD203B41FA5}">
                      <a16:colId xmlns="" xmlns:a16="http://schemas.microsoft.com/office/drawing/2014/main" val="20012"/>
                    </a:ext>
                  </a:extLst>
                </a:gridCol>
                <a:gridCol w="659353">
                  <a:extLst>
                    <a:ext uri="{9D8B030D-6E8A-4147-A177-3AD203B41FA5}">
                      <a16:colId xmlns="" xmlns:a16="http://schemas.microsoft.com/office/drawing/2014/main" val="20013"/>
                    </a:ext>
                  </a:extLst>
                </a:gridCol>
                <a:gridCol w="659351">
                  <a:extLst>
                    <a:ext uri="{9D8B030D-6E8A-4147-A177-3AD203B41FA5}">
                      <a16:colId xmlns="" xmlns:a16="http://schemas.microsoft.com/office/drawing/2014/main" val="20014"/>
                    </a:ext>
                  </a:extLst>
                </a:gridCol>
                <a:gridCol w="1318704">
                  <a:extLst>
                    <a:ext uri="{9D8B030D-6E8A-4147-A177-3AD203B41FA5}">
                      <a16:colId xmlns="" xmlns:a16="http://schemas.microsoft.com/office/drawing/2014/main" val="20015"/>
                    </a:ext>
                  </a:extLst>
                </a:gridCol>
              </a:tblGrid>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pPr algn="ctr"/>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pPr marL="0" algn="ctr" defTabSz="779145" rtl="0" eaLnBrk="1" latinLnBrk="0" hangingPunct="1"/>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1"/>
                  </a:ext>
                </a:extLst>
              </a:tr>
              <a:tr h="277119">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改建方式</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zh-CN" altLang="en-US" sz="900" b="1" kern="100" dirty="0">
                          <a:solidFill>
                            <a:schemeClr val="tx1"/>
                          </a:solidFill>
                          <a:effectLst/>
                          <a:latin typeface="微软雅黑" panose="020B0503020204020204" pitchFamily="34" charset="-122"/>
                          <a:ea typeface="微软雅黑" panose="020B0503020204020204" pitchFamily="34" charset="-122"/>
                        </a:rPr>
                        <a:t>改建</a:t>
                      </a:r>
                      <a:r>
                        <a:rPr lang="en-US" altLang="zh-CN" sz="900" b="1" kern="100" dirty="0">
                          <a:solidFill>
                            <a:schemeClr val="tx1"/>
                          </a:solidFill>
                          <a:effectLst/>
                          <a:latin typeface="微软雅黑" panose="020B0503020204020204" pitchFamily="34" charset="-122"/>
                          <a:ea typeface="微软雅黑" panose="020B0503020204020204" pitchFamily="34" charset="-122"/>
                        </a:rPr>
                        <a:t>A1/A2/A3</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2"/>
                  </a:ext>
                </a:extLst>
              </a:tr>
              <a:tr h="621868">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总面积：    </a:t>
                      </a:r>
                      <a:r>
                        <a:rPr lang="zh-CN" altLang="en-US" sz="900" kern="100" dirty="0">
                          <a:effectLst/>
                          <a:latin typeface="微软雅黑" panose="020B0503020204020204" pitchFamily="34" charset="-122"/>
                          <a:ea typeface="微软雅黑" panose="020B0503020204020204" pitchFamily="34" charset="-122"/>
                        </a:rPr>
                        <a:t>㎡：</a:t>
                      </a:r>
                      <a:endParaRPr lang="en-US" alt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展厅总</a:t>
                      </a:r>
                      <a:r>
                        <a:rPr lang="zh-CN" altLang="zh-CN" sz="900" kern="100" dirty="0">
                          <a:effectLst/>
                          <a:latin typeface="微软雅黑" panose="020B0503020204020204" pitchFamily="34" charset="-122"/>
                          <a:ea typeface="微软雅黑" panose="020B0503020204020204" pitchFamily="34" charset="-122"/>
                        </a:rPr>
                        <a:t>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展厅临街内宽</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a:t>
                      </a:r>
                      <a:r>
                        <a:rPr lang="zh-CN" altLang="en-US" sz="900" kern="100" dirty="0">
                          <a:effectLst/>
                          <a:latin typeface="微软雅黑" panose="020B0503020204020204" pitchFamily="34" charset="-122"/>
                          <a:ea typeface="微软雅黑" panose="020B0503020204020204" pitchFamily="34" charset="-122"/>
                        </a:rPr>
                        <a:t>纵深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车间：</a:t>
                      </a:r>
                      <a:r>
                        <a:rPr lang="zh-CN" altLang="en-US" sz="900" kern="100" dirty="0">
                          <a:effectLst/>
                          <a:latin typeface="微软雅黑" panose="020B0503020204020204" pitchFamily="34" charset="-122"/>
                          <a:ea typeface="微软雅黑" panose="020B0503020204020204" pitchFamily="34" charset="-122"/>
                        </a:rPr>
                        <a:t>总面积</a:t>
                      </a:r>
                      <a:r>
                        <a:rPr lang="en-US" altLang="zh-CN" sz="900" kern="100" baseline="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3"/>
                  </a:ext>
                </a:extLst>
              </a:tr>
              <a:tr h="467633">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4"/>
                  </a:ext>
                </a:extLst>
              </a:tr>
              <a:tr h="455564">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5"/>
                  </a:ext>
                </a:extLst>
              </a:tr>
              <a:tr h="330201">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所有者</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6"/>
                  </a:ext>
                </a:extLst>
              </a:tr>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a:effectLst/>
                          <a:latin typeface="微软雅黑" panose="020B0503020204020204" pitchFamily="34" charset="-122"/>
                          <a:ea typeface="微软雅黑" panose="020B0503020204020204" pitchFamily="34" charset="-122"/>
                        </a:rPr>
                        <a:t>商业用地</a:t>
                      </a:r>
                      <a:r>
                        <a:rPr lang="en-US" altLang="zh-CN" sz="900" kern="100" dirty="0">
                          <a:effectLst/>
                          <a:latin typeface="微软雅黑" panose="020B0503020204020204" pitchFamily="34" charset="-122"/>
                          <a:ea typeface="微软雅黑" panose="020B0503020204020204" pitchFamily="34" charset="-122"/>
                        </a:rPr>
                        <a:t>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工业用地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381909">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地理特性</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汽车销售一条街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当地商圈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社区底商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r h="372982">
                <a:tc vMerge="1">
                  <a:txBody>
                    <a:bodyPr/>
                    <a:lstStyle/>
                    <a:p>
                      <a:endParaRPr lang="zh-CN"/>
                    </a:p>
                  </a:txBody>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市区道路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外环道路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国道</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9"/>
                  </a:ext>
                </a:extLst>
              </a:tr>
              <a:tr h="321456">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拟动工时间</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marL="0" marR="0" indent="0" algn="l" defTabSz="742950" rtl="0" eaLnBrk="1" fontAlgn="auto" latinLnBrk="0" hangingPunct="1">
                        <a:lnSpc>
                          <a:spcPct val="100000"/>
                        </a:lnSpc>
                        <a:spcBef>
                          <a:spcPts val="0"/>
                        </a:spcBef>
                        <a:spcAft>
                          <a:spcPts val="0"/>
                        </a:spcAft>
                        <a:buClrTx/>
                        <a:buSzTx/>
                        <a:buFontTx/>
                        <a:buNone/>
                        <a:tabLst/>
                        <a:defRPr/>
                      </a:pPr>
                      <a:r>
                        <a:rPr lang="en-US" altLang="zh-CN" sz="900" dirty="0">
                          <a:solidFill>
                            <a:schemeClr val="tx1"/>
                          </a:solidFill>
                          <a:latin typeface="微软雅黑" panose="020B0503020204020204" pitchFamily="34" charset="-122"/>
                          <a:ea typeface="微软雅黑" panose="020B0503020204020204" pitchFamily="34" charset="-122"/>
                        </a:rPr>
                        <a:t>XXXX</a:t>
                      </a:r>
                      <a:r>
                        <a:rPr lang="zh-CN" altLang="en-US" sz="900" dirty="0">
                          <a:solidFill>
                            <a:schemeClr val="tx1"/>
                          </a:solidFill>
                          <a:latin typeface="微软雅黑" panose="020B0503020204020204" pitchFamily="34" charset="-122"/>
                          <a:ea typeface="微软雅黑" panose="020B0503020204020204" pitchFamily="34" charset="-122"/>
                        </a:rPr>
                        <a:t>年</a:t>
                      </a:r>
                      <a:r>
                        <a:rPr lang="en-US" altLang="zh-CN" sz="900" dirty="0">
                          <a:solidFill>
                            <a:schemeClr val="tx1"/>
                          </a:solidFill>
                          <a:latin typeface="微软雅黑" panose="020B0503020204020204" pitchFamily="34" charset="-122"/>
                          <a:ea typeface="微软雅黑" panose="020B0503020204020204" pitchFamily="34" charset="-122"/>
                        </a:rPr>
                        <a:t>/XX</a:t>
                      </a:r>
                      <a:r>
                        <a:rPr lang="zh-CN" altLang="en-US" sz="900" dirty="0">
                          <a:solidFill>
                            <a:schemeClr val="tx1"/>
                          </a:solidFill>
                          <a:latin typeface="微软雅黑" panose="020B0503020204020204" pitchFamily="34" charset="-122"/>
                          <a:ea typeface="微软雅黑" panose="020B0503020204020204" pitchFamily="34" charset="-122"/>
                        </a:rPr>
                        <a:t>月</a:t>
                      </a:r>
                      <a:r>
                        <a:rPr lang="en-US" altLang="zh-CN" sz="900" dirty="0">
                          <a:solidFill>
                            <a:schemeClr val="tx1"/>
                          </a:solidFill>
                          <a:latin typeface="微软雅黑" panose="020B0503020204020204" pitchFamily="34" charset="-122"/>
                          <a:ea typeface="微软雅黑" panose="020B0503020204020204" pitchFamily="34" charset="-122"/>
                        </a:rPr>
                        <a:t>/XX</a:t>
                      </a:r>
                      <a:r>
                        <a:rPr lang="zh-CN" altLang="en-US" sz="900" dirty="0">
                          <a:solidFill>
                            <a:schemeClr val="tx1"/>
                          </a:solidFill>
                          <a:latin typeface="微软雅黑" panose="020B0503020204020204" pitchFamily="34" charset="-122"/>
                          <a:ea typeface="微软雅黑" panose="020B0503020204020204" pitchFamily="34" charset="-122"/>
                        </a:rPr>
                        <a:t>日</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 xmlns:a16="http://schemas.microsoft.com/office/drawing/2014/main" val="10010"/>
                  </a:ext>
                </a:extLst>
              </a:tr>
            </a:tbl>
          </a:graphicData>
        </a:graphic>
      </p:graphicFrame>
      <p:sp>
        <p:nvSpPr>
          <p:cNvPr id="14" name="矩形 13"/>
          <p:cNvSpPr/>
          <p:nvPr/>
        </p:nvSpPr>
        <p:spPr>
          <a:xfrm>
            <a:off x="204017" y="542313"/>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6" name="矩形 15"/>
          <p:cNvSpPr/>
          <p:nvPr/>
        </p:nvSpPr>
        <p:spPr>
          <a:xfrm>
            <a:off x="317989" y="796229"/>
            <a:ext cx="1542367"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endParaRPr lang="zh-CN" altLang="en-US" sz="1200" b="1" dirty="0">
              <a:solidFill>
                <a:prstClr val="black"/>
              </a:solidFill>
              <a:ea typeface="微软雅黑" panose="020B0503020204020204" pitchFamily="34" charset="-122"/>
            </a:endParaRPr>
          </a:p>
        </p:txBody>
      </p:sp>
      <p:sp>
        <p:nvSpPr>
          <p:cNvPr id="8" name="矩形 7"/>
          <p:cNvSpPr/>
          <p:nvPr/>
        </p:nvSpPr>
        <p:spPr>
          <a:xfrm>
            <a:off x="755576" y="2499742"/>
            <a:ext cx="7632848" cy="1368152"/>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若有多个体验中心候选场地，同理填写；</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TextBox 1"/>
          <p:cNvSpPr txBox="1"/>
          <p:nvPr/>
        </p:nvSpPr>
        <p:spPr>
          <a:xfrm>
            <a:off x="210665" y="4867679"/>
            <a:ext cx="7840608" cy="246221"/>
          </a:xfrm>
          <a:prstGeom prst="rect">
            <a:avLst/>
          </a:prstGeom>
          <a:noFill/>
        </p:spPr>
        <p:txBody>
          <a:bodyPr wrap="none"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填写说明：①带“</a:t>
            </a:r>
            <a:r>
              <a:rPr lang="zh-CN" altLang="zh-CN" sz="1000" kern="100" dirty="0">
                <a:solidFill>
                  <a:prstClr val="black"/>
                </a:solidFill>
                <a:latin typeface="微软雅黑" panose="020B0503020204020204" pitchFamily="34" charset="-122"/>
                <a:ea typeface="微软雅黑" panose="020B0503020204020204" pitchFamily="34" charset="-122"/>
              </a:rPr>
              <a:t>□</a:t>
            </a:r>
            <a:r>
              <a:rPr lang="zh-CN" altLang="en-US" sz="1000" dirty="0">
                <a:solidFill>
                  <a:prstClr val="black"/>
                </a:solidFill>
                <a:latin typeface="微软雅黑" panose="020B0503020204020204" pitchFamily="34" charset="-122"/>
                <a:ea typeface="微软雅黑" panose="020B0503020204020204" pitchFamily="34" charset="-122"/>
              </a:rPr>
              <a:t>”的为类型选项，若为所属类型则将后面的“</a:t>
            </a:r>
            <a:r>
              <a:rPr lang="zh-CN" altLang="zh-CN" sz="1000" kern="100" dirty="0">
                <a:solidFill>
                  <a:prstClr val="black"/>
                </a:solidFill>
                <a:latin typeface="微软雅黑" panose="020B0503020204020204" pitchFamily="34" charset="-122"/>
                <a:ea typeface="微软雅黑" panose="020B0503020204020204" pitchFamily="34" charset="-122"/>
              </a:rPr>
              <a:t>□</a:t>
            </a:r>
            <a:r>
              <a:rPr lang="zh-CN" altLang="en-US" sz="1000" dirty="0">
                <a:solidFill>
                  <a:prstClr val="black"/>
                </a:solidFill>
                <a:latin typeface="微软雅黑" panose="020B0503020204020204" pitchFamily="34" charset="-122"/>
                <a:ea typeface="微软雅黑" panose="020B0503020204020204" pitchFamily="34" charset="-122"/>
              </a:rPr>
              <a:t>”替换为“√”即可，否则不用更改。②其它空白处按照提示填写。</a:t>
            </a:r>
          </a:p>
        </p:txBody>
      </p:sp>
      <p:sp>
        <p:nvSpPr>
          <p:cNvPr id="3" name="矩形 2">
            <a:extLst>
              <a:ext uri="{FF2B5EF4-FFF2-40B4-BE49-F238E27FC236}">
                <a16:creationId xmlns="" xmlns:a16="http://schemas.microsoft.com/office/drawing/2014/main" id="{E3AE2C68-94DE-AE3E-DC05-912B45F05D57}"/>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953639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7569" y="572355"/>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pic>
        <p:nvPicPr>
          <p:cNvPr id="102" name="Picture 1"/>
          <p:cNvPicPr>
            <a:picLocks noChangeAspect="1" noChangeArrowheads="1"/>
          </p:cNvPicPr>
          <p:nvPr/>
        </p:nvPicPr>
        <p:blipFill rotWithShape="1">
          <a:blip r:embed="rId2" cstate="email">
            <a:lum bright="5000" contrast="-30000"/>
          </a:blip>
          <a:srcRect l="15509" r="10947"/>
          <a:stretch>
            <a:fillRect/>
          </a:stretch>
        </p:blipFill>
        <p:spPr bwMode="auto">
          <a:xfrm>
            <a:off x="1538479" y="853007"/>
            <a:ext cx="6417897" cy="3975500"/>
          </a:xfrm>
          <a:prstGeom prst="rect">
            <a:avLst/>
          </a:prstGeom>
          <a:noFill/>
          <a:ln w="9525">
            <a:noFill/>
            <a:miter lim="800000"/>
            <a:headEnd/>
            <a:tailEnd/>
          </a:ln>
          <a:effectLst/>
        </p:spPr>
      </p:pic>
      <p:sp>
        <p:nvSpPr>
          <p:cNvPr id="103" name="任意多边形 102"/>
          <p:cNvSpPr/>
          <p:nvPr/>
        </p:nvSpPr>
        <p:spPr bwMode="auto">
          <a:xfrm>
            <a:off x="1757804" y="1127689"/>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solidFill>
                <a:prstClr val="black"/>
              </a:solidFill>
              <a:latin typeface="Arial" panose="020B0604020202020204" pitchFamily="34" charset="0"/>
              <a:ea typeface="华文中宋" panose="02010600040101010101" pitchFamily="2" charset="-122"/>
            </a:endParaRPr>
          </a:p>
        </p:txBody>
      </p:sp>
      <p:sp>
        <p:nvSpPr>
          <p:cNvPr id="5" name="圆角矩形 4"/>
          <p:cNvSpPr/>
          <p:nvPr/>
        </p:nvSpPr>
        <p:spPr bwMode="auto">
          <a:xfrm rot="19778151">
            <a:off x="1518246" y="1081320"/>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ea typeface="微软雅黑" panose="020B0503020204020204" pitchFamily="34" charset="-122"/>
              </a:rPr>
              <a:t>示例</a:t>
            </a:r>
          </a:p>
        </p:txBody>
      </p:sp>
      <p:sp>
        <p:nvSpPr>
          <p:cNvPr id="177" name="TextBox 1"/>
          <p:cNvSpPr txBox="1"/>
          <p:nvPr/>
        </p:nvSpPr>
        <p:spPr>
          <a:xfrm>
            <a:off x="2113010" y="576007"/>
            <a:ext cx="6998034" cy="323049"/>
          </a:xfrm>
          <a:prstGeom prst="rect">
            <a:avLst/>
          </a:prstGeom>
          <a:noFill/>
        </p:spPr>
        <p:txBody>
          <a:bodyPr wrap="square" lIns="77925" tIns="38963" rIns="77925" bIns="38963" rtlCol="0">
            <a:spAutoFit/>
          </a:bodyPr>
          <a:lstStyle/>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2</a:t>
            </a:r>
            <a:r>
              <a:rPr lang="zh-CN" altLang="en-US" sz="1000" dirty="0">
                <a:solidFill>
                  <a:prstClr val="black"/>
                </a:solidFill>
                <a:latin typeface="微软雅黑" panose="020B0503020204020204" pitchFamily="34" charset="-122"/>
                <a:ea typeface="微软雅黑" panose="020B0503020204020204" pitchFamily="34" charset="-122"/>
              </a:rPr>
              <a:t>）</a:t>
            </a:r>
            <a:r>
              <a:rPr lang="zh-CN" altLang="en-US" sz="1200" b="1" dirty="0">
                <a:solidFill>
                  <a:prstClr val="black"/>
                </a:solidFill>
                <a:latin typeface="微软雅黑" panose="020B0503020204020204" pitchFamily="34" charset="-122"/>
                <a:ea typeface="微软雅黑" panose="020B0503020204020204" pitchFamily="34" charset="-122"/>
              </a:rPr>
              <a:t>本市所有汽车市场（商圈）总述</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187" name="TextBox 11"/>
          <p:cNvSpPr txBox="1"/>
          <p:nvPr/>
        </p:nvSpPr>
        <p:spPr>
          <a:xfrm>
            <a:off x="118583" y="4893011"/>
            <a:ext cx="9111043"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注：请使用左侧图标符号在城市地图中标识出对应的项目，广汽埃安新能源汽车股份有限公司渠道形式灵活，体验中心外加展示中心、展厅，详见附件；</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42" name="圆角矩形标注 41"/>
          <p:cNvSpPr/>
          <p:nvPr/>
        </p:nvSpPr>
        <p:spPr bwMode="auto">
          <a:xfrm>
            <a:off x="5228550" y="3468930"/>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体验中心候选地</a:t>
            </a:r>
          </a:p>
        </p:txBody>
      </p:sp>
      <p:cxnSp>
        <p:nvCxnSpPr>
          <p:cNvPr id="43" name="直接箭头连接符 42"/>
          <p:cNvCxnSpPr>
            <a:endCxn id="59" idx="1"/>
          </p:cNvCxnSpPr>
          <p:nvPr/>
        </p:nvCxnSpPr>
        <p:spPr bwMode="auto">
          <a:xfrm flipV="1">
            <a:off x="3701834" y="3513070"/>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734105" y="330732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5" name="直接箭头连接符 44"/>
          <p:cNvCxnSpPr/>
          <p:nvPr/>
        </p:nvCxnSpPr>
        <p:spPr bwMode="auto">
          <a:xfrm flipV="1">
            <a:off x="4780035" y="1514981"/>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132271" y="2801417"/>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7" name="直接箭头连接符 46"/>
          <p:cNvCxnSpPr/>
          <p:nvPr/>
        </p:nvCxnSpPr>
        <p:spPr bwMode="auto">
          <a:xfrm flipV="1">
            <a:off x="4913406" y="2626129"/>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746976" y="193217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54" name="圆角矩形标注 53"/>
          <p:cNvSpPr/>
          <p:nvPr/>
        </p:nvSpPr>
        <p:spPr bwMode="auto">
          <a:xfrm>
            <a:off x="6151369" y="2035049"/>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5" name="圆角矩形标注 54"/>
          <p:cNvSpPr/>
          <p:nvPr/>
        </p:nvSpPr>
        <p:spPr bwMode="auto">
          <a:xfrm>
            <a:off x="2636193" y="995671"/>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60" name="圆角矩形标注 59"/>
          <p:cNvSpPr/>
          <p:nvPr/>
        </p:nvSpPr>
        <p:spPr bwMode="auto">
          <a:xfrm>
            <a:off x="5154424" y="3962236"/>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graphicFrame>
        <p:nvGraphicFramePr>
          <p:cNvPr id="164" name="表格 163"/>
          <p:cNvGraphicFramePr>
            <a:graphicFrameLocks noGrp="1"/>
          </p:cNvGraphicFramePr>
          <p:nvPr>
            <p:extLst>
              <p:ext uri="{D42A27DB-BD31-4B8C-83A1-F6EECF244321}">
                <p14:modId xmlns:p14="http://schemas.microsoft.com/office/powerpoint/2010/main" val="1354330164"/>
              </p:ext>
            </p:extLst>
          </p:nvPr>
        </p:nvGraphicFramePr>
        <p:xfrm>
          <a:off x="94778" y="2220211"/>
          <a:ext cx="1381492" cy="2646893"/>
        </p:xfrm>
        <a:graphic>
          <a:graphicData uri="http://schemas.openxmlformats.org/drawingml/2006/table">
            <a:tbl>
              <a:tblPr/>
              <a:tblGrid>
                <a:gridCol w="300758">
                  <a:extLst>
                    <a:ext uri="{9D8B030D-6E8A-4147-A177-3AD203B41FA5}">
                      <a16:colId xmlns="" xmlns:a16="http://schemas.microsoft.com/office/drawing/2014/main" val="20000"/>
                    </a:ext>
                  </a:extLst>
                </a:gridCol>
                <a:gridCol w="587896">
                  <a:extLst>
                    <a:ext uri="{9D8B030D-6E8A-4147-A177-3AD203B41FA5}">
                      <a16:colId xmlns="" xmlns:a16="http://schemas.microsoft.com/office/drawing/2014/main" val="20001"/>
                    </a:ext>
                  </a:extLst>
                </a:gridCol>
                <a:gridCol w="492838">
                  <a:extLst>
                    <a:ext uri="{9D8B030D-6E8A-4147-A177-3AD203B41FA5}">
                      <a16:colId xmlns="" xmlns:a16="http://schemas.microsoft.com/office/drawing/2014/main" val="20002"/>
                    </a:ext>
                  </a:extLst>
                </a:gridCol>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 xmlns:a16="http://schemas.microsoft.com/office/drawing/2014/main"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商圈</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6</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bl>
          </a:graphicData>
        </a:graphic>
      </p:graphicFrame>
      <p:sp>
        <p:nvSpPr>
          <p:cNvPr id="166" name="流程图: 摘录 165"/>
          <p:cNvSpPr/>
          <p:nvPr/>
        </p:nvSpPr>
        <p:spPr bwMode="auto">
          <a:xfrm flipV="1">
            <a:off x="1120872" y="3760139"/>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solidFill>
                <a:prstClr val="black"/>
              </a:solidFill>
              <a:latin typeface="Arial" panose="020B0604020202020204" pitchFamily="34" charset="0"/>
              <a:ea typeface="华文中宋" panose="02010600040101010101" pitchFamily="2" charset="-122"/>
            </a:endParaRPr>
          </a:p>
        </p:txBody>
      </p:sp>
      <p:grpSp>
        <p:nvGrpSpPr>
          <p:cNvPr id="167" name="组合 166"/>
          <p:cNvGrpSpPr/>
          <p:nvPr/>
        </p:nvGrpSpPr>
        <p:grpSpPr>
          <a:xfrm>
            <a:off x="1109806" y="2770340"/>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solidFill>
                  <a:prstClr val="black"/>
                </a:solidFill>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solidFill>
                    <a:prstClr val="black"/>
                  </a:solidFill>
                  <a:ea typeface="微软雅黑" panose="020B0503020204020204" pitchFamily="34" charset="-122"/>
                </a:rPr>
                <a:t>E</a:t>
              </a:r>
              <a:endParaRPr lang="zh-CN" altLang="en-US" sz="1000" b="1" dirty="0">
                <a:solidFill>
                  <a:prstClr val="black"/>
                </a:solidFill>
                <a:ea typeface="微软雅黑" panose="020B0503020204020204" pitchFamily="34" charset="-122"/>
              </a:endParaRPr>
            </a:p>
          </p:txBody>
        </p:sp>
      </p:grpSp>
      <p:grpSp>
        <p:nvGrpSpPr>
          <p:cNvPr id="170" name="组合 169"/>
          <p:cNvGrpSpPr/>
          <p:nvPr/>
        </p:nvGrpSpPr>
        <p:grpSpPr>
          <a:xfrm>
            <a:off x="1105550" y="3271261"/>
            <a:ext cx="242111" cy="285715"/>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ea typeface="微软雅黑" panose="020B0503020204020204" pitchFamily="34" charset="-122"/>
                </a:rPr>
                <a:t>e</a:t>
              </a:r>
              <a:endParaRPr lang="zh-CN" altLang="en-US" sz="1000" dirty="0">
                <a:solidFill>
                  <a:prstClr val="black"/>
                </a:solidFill>
                <a:ea typeface="微软雅黑" panose="020B0503020204020204" pitchFamily="34" charset="-122"/>
              </a:endParaRPr>
            </a:p>
          </p:txBody>
        </p:sp>
      </p:grpSp>
      <p:pic>
        <p:nvPicPr>
          <p:cNvPr id="173" name="Picture 2"/>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1086256" y="4549028"/>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brightnessContrast contrast="20000"/>
                    </a14:imgEffect>
                    <a14:imgEffect>
                      <a14:saturation sat="0"/>
                    </a14:imgEffect>
                  </a14:imgLayer>
                </a14:imgProps>
              </a:ext>
            </a:extLst>
          </a:blip>
          <a:srcRect/>
          <a:stretch>
            <a:fillRect/>
          </a:stretch>
        </p:blipFill>
        <p:spPr bwMode="auto">
          <a:xfrm>
            <a:off x="1058560" y="4069664"/>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1" name="组合 70"/>
          <p:cNvGrpSpPr/>
          <p:nvPr/>
        </p:nvGrpSpPr>
        <p:grpSpPr>
          <a:xfrm>
            <a:off x="4622498" y="3367738"/>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dirty="0">
                <a:solidFill>
                  <a:prstClr val="black"/>
                </a:solidFill>
                <a:latin typeface="微软雅黑" panose="020B0503020204020204" pitchFamily="34" charset="-122"/>
                <a:ea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latin typeface="微软雅黑" panose="020B0503020204020204" pitchFamily="34" charset="-122"/>
                  <a:ea typeface="微软雅黑" panose="020B0503020204020204" pitchFamily="34" charset="-122"/>
                </a:rPr>
                <a:t>e</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pSp>
      <p:sp>
        <p:nvSpPr>
          <p:cNvPr id="58" name="椭圆 57"/>
          <p:cNvSpPr/>
          <p:nvPr/>
        </p:nvSpPr>
        <p:spPr>
          <a:xfrm>
            <a:off x="3136285" y="341142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6" name="圆角矩形标注 55"/>
          <p:cNvSpPr/>
          <p:nvPr/>
        </p:nvSpPr>
        <p:spPr bwMode="auto">
          <a:xfrm>
            <a:off x="1570552" y="3199751"/>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路汽车商圈</a:t>
            </a:r>
            <a:r>
              <a:rPr lang="en-US" altLang="zh-CN" sz="1000" dirty="0">
                <a:solidFill>
                  <a:prstClr val="black"/>
                </a:solidFill>
                <a:latin typeface="微软雅黑" panose="020B0503020204020204" pitchFamily="34" charset="-122"/>
                <a:ea typeface="微软雅黑" panose="020B0503020204020204" pitchFamily="34" charset="-122"/>
              </a:rPr>
              <a:t>/XX</a:t>
            </a:r>
            <a:r>
              <a:rPr lang="zh-CN" altLang="en-US" sz="1000" dirty="0">
                <a:solidFill>
                  <a:prstClr val="black"/>
                </a:solidFill>
                <a:latin typeface="微软雅黑" panose="020B0503020204020204" pitchFamily="34" charset="-122"/>
                <a:ea typeface="微软雅黑" panose="020B0503020204020204" pitchFamily="34" charset="-122"/>
              </a:rPr>
              <a:t>汽车城</a:t>
            </a:r>
            <a:endParaRPr lang="en-US" altLang="zh-CN" sz="1000" dirty="0">
              <a:solidFill>
                <a:prstClr val="black"/>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ea typeface="微软雅黑" panose="020B0503020204020204" pitchFamily="34" charset="-122"/>
              </a:rPr>
              <a:t>4S</a:t>
            </a:r>
            <a:r>
              <a:rPr lang="zh-CN" altLang="en-US" sz="1000" dirty="0">
                <a:solidFill>
                  <a:prstClr val="black"/>
                </a:solidFill>
                <a:latin typeface="微软雅黑" panose="020B0503020204020204" pitchFamily="34" charset="-122"/>
                <a:ea typeface="微软雅黑" panose="020B0503020204020204" pitchFamily="34" charset="-122"/>
              </a:rPr>
              <a:t>店数量：</a:t>
            </a:r>
            <a:endParaRPr lang="en-US" altLang="zh-CN" sz="1000" dirty="0">
              <a:solidFill>
                <a:prstClr val="black"/>
              </a:solidFill>
              <a:latin typeface="微软雅黑" panose="020B0503020204020204" pitchFamily="34" charset="-122"/>
              <a:ea typeface="微软雅黑" panose="020B0503020204020204" pitchFamily="34" charset="-122"/>
            </a:endParaRPr>
          </a:p>
        </p:txBody>
      </p:sp>
      <p:sp>
        <p:nvSpPr>
          <p:cNvPr id="59" name="椭圆 58"/>
          <p:cNvSpPr/>
          <p:nvPr/>
        </p:nvSpPr>
        <p:spPr>
          <a:xfrm>
            <a:off x="4519367" y="3270106"/>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4" name="椭圆 73"/>
          <p:cNvSpPr/>
          <p:nvPr/>
        </p:nvSpPr>
        <p:spPr>
          <a:xfrm>
            <a:off x="4781667" y="115510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5" name="椭圆 74"/>
          <p:cNvSpPr/>
          <p:nvPr/>
        </p:nvSpPr>
        <p:spPr>
          <a:xfrm>
            <a:off x="5796259" y="229688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0" name="矩形 49"/>
          <p:cNvSpPr/>
          <p:nvPr/>
        </p:nvSpPr>
        <p:spPr>
          <a:xfrm>
            <a:off x="746436" y="3682852"/>
            <a:ext cx="7704856" cy="147271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必须按照模板填写好本市汽车商圈分布</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若有多个获选地时须备注好几个候选地之间的距离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D2D8E4E7-2EB4-941D-617B-87718B367727}"/>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1392123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37569" y="576732"/>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32" name="TextBox 1"/>
          <p:cNvSpPr txBox="1"/>
          <p:nvPr/>
        </p:nvSpPr>
        <p:spPr>
          <a:xfrm>
            <a:off x="290789" y="817420"/>
            <a:ext cx="8523749" cy="559331"/>
          </a:xfrm>
          <a:prstGeom prst="rect">
            <a:avLst/>
          </a:prstGeom>
          <a:noFill/>
        </p:spPr>
        <p:txBody>
          <a:bodyPr wrap="square" lIns="77925" tIns="38963" rIns="77925" bIns="38963" rtlCol="0">
            <a:spAutoFit/>
          </a:bodyPr>
          <a:lstStyle/>
          <a:p>
            <a:pPr>
              <a:lnSpc>
                <a:spcPct val="150000"/>
              </a:lnSpc>
            </a:pPr>
            <a:r>
              <a:rPr lang="zh-CN" altLang="en-US" sz="10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0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公里范围内汽车品牌</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logo</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在本报告倒数第二页，可供引用</a:t>
            </a:r>
            <a:r>
              <a:rPr lang="zh-CN" altLang="en-US" sz="10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33" name="矩形 32"/>
          <p:cNvSpPr/>
          <p:nvPr/>
        </p:nvSpPr>
        <p:spPr>
          <a:xfrm>
            <a:off x="1994882" y="606712"/>
            <a:ext cx="1529542" cy="263353"/>
          </a:xfrm>
          <a:prstGeom prst="rect">
            <a:avLst/>
          </a:prstGeom>
        </p:spPr>
        <p:txBody>
          <a:bodyPr wrap="none" lIns="77925" tIns="38963" rIns="77925" bIns="38963">
            <a:spAutoFit/>
          </a:bodyPr>
          <a:lstStyle/>
          <a:p>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候选地具体描述</a:t>
            </a:r>
            <a:r>
              <a:rPr lang="zh-CN" altLang="en-US"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20" name="圆角矩形 19"/>
          <p:cNvSpPr/>
          <p:nvPr/>
        </p:nvSpPr>
        <p:spPr bwMode="auto">
          <a:xfrm rot="19778151">
            <a:off x="30267" y="1339164"/>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ea typeface="微软雅黑" panose="020B0503020204020204" pitchFamily="34" charset="-122"/>
              </a:rPr>
              <a:t>示例</a:t>
            </a:r>
          </a:p>
        </p:txBody>
      </p:sp>
      <p:grpSp>
        <p:nvGrpSpPr>
          <p:cNvPr id="18" name="组合 17"/>
          <p:cNvGrpSpPr/>
          <p:nvPr/>
        </p:nvGrpSpPr>
        <p:grpSpPr>
          <a:xfrm>
            <a:off x="827405" y="1342692"/>
            <a:ext cx="7208433" cy="3732404"/>
            <a:chOff x="628" y="667"/>
            <a:chExt cx="13145" cy="7335"/>
          </a:xfrm>
        </p:grpSpPr>
        <p:pic>
          <p:nvPicPr>
            <p:cNvPr id="8" name="图片 7"/>
            <p:cNvPicPr>
              <a:picLocks noChangeAspect="1"/>
            </p:cNvPicPr>
            <p:nvPr/>
          </p:nvPicPr>
          <p:blipFill>
            <a:blip r:embed="rId2"/>
            <a:stretch>
              <a:fillRect/>
            </a:stretch>
          </p:blipFill>
          <p:spPr>
            <a:xfrm>
              <a:off x="628" y="667"/>
              <a:ext cx="13145" cy="7335"/>
            </a:xfrm>
            <a:prstGeom prst="rect">
              <a:avLst/>
            </a:prstGeom>
          </p:spPr>
        </p:pic>
        <p:pic>
          <p:nvPicPr>
            <p:cNvPr id="13" name="图片 12"/>
            <p:cNvPicPr>
              <a:picLocks noChangeAspect="1"/>
            </p:cNvPicPr>
            <p:nvPr/>
          </p:nvPicPr>
          <p:blipFill>
            <a:blip r:embed="rId3" cstate="hqprint"/>
            <a:stretch>
              <a:fillRect/>
            </a:stretch>
          </p:blipFill>
          <p:spPr>
            <a:xfrm>
              <a:off x="1531" y="4370"/>
              <a:ext cx="521" cy="464"/>
            </a:xfrm>
            <a:prstGeom prst="rect">
              <a:avLst/>
            </a:prstGeom>
          </p:spPr>
        </p:pic>
        <p:pic>
          <p:nvPicPr>
            <p:cNvPr id="17" name="图片 16"/>
            <p:cNvPicPr>
              <a:picLocks noChangeAspect="1"/>
            </p:cNvPicPr>
            <p:nvPr/>
          </p:nvPicPr>
          <p:blipFill>
            <a:blip r:embed="rId4" cstate="hqprint"/>
            <a:stretch>
              <a:fillRect/>
            </a:stretch>
          </p:blipFill>
          <p:spPr>
            <a:xfrm>
              <a:off x="2211" y="5071"/>
              <a:ext cx="638" cy="234"/>
            </a:xfrm>
            <a:prstGeom prst="rect">
              <a:avLst/>
            </a:prstGeom>
          </p:spPr>
        </p:pic>
        <p:pic>
          <p:nvPicPr>
            <p:cNvPr id="3" name="图片 2"/>
            <p:cNvPicPr>
              <a:picLocks noChangeAspect="1"/>
            </p:cNvPicPr>
            <p:nvPr/>
          </p:nvPicPr>
          <p:blipFill>
            <a:blip r:embed="rId5" cstate="hqprint"/>
            <a:stretch>
              <a:fillRect/>
            </a:stretch>
          </p:blipFill>
          <p:spPr>
            <a:xfrm>
              <a:off x="2324" y="4390"/>
              <a:ext cx="649" cy="362"/>
            </a:xfrm>
            <a:prstGeom prst="rect">
              <a:avLst/>
            </a:prstGeom>
          </p:spPr>
        </p:pic>
        <p:pic>
          <p:nvPicPr>
            <p:cNvPr id="5" name="图片 4"/>
            <p:cNvPicPr>
              <a:picLocks noChangeAspect="1"/>
            </p:cNvPicPr>
            <p:nvPr/>
          </p:nvPicPr>
          <p:blipFill>
            <a:blip r:embed="rId6"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7"/>
            <a:stretch>
              <a:fillRect/>
            </a:stretch>
          </p:blipFill>
          <p:spPr>
            <a:xfrm>
              <a:off x="6520" y="5298"/>
              <a:ext cx="432" cy="289"/>
            </a:xfrm>
            <a:prstGeom prst="rect">
              <a:avLst/>
            </a:prstGeom>
          </p:spPr>
        </p:pic>
        <p:pic>
          <p:nvPicPr>
            <p:cNvPr id="35" name="图片 34"/>
            <p:cNvPicPr>
              <a:picLocks noChangeAspect="1"/>
            </p:cNvPicPr>
            <p:nvPr/>
          </p:nvPicPr>
          <p:blipFill>
            <a:blip r:embed="rId8" cstate="hqprint"/>
            <a:stretch>
              <a:fillRect/>
            </a:stretch>
          </p:blipFill>
          <p:spPr>
            <a:xfrm>
              <a:off x="6860" y="4926"/>
              <a:ext cx="536" cy="417"/>
            </a:xfrm>
            <a:prstGeom prst="rect">
              <a:avLst/>
            </a:prstGeom>
          </p:spPr>
        </p:pic>
        <p:pic>
          <p:nvPicPr>
            <p:cNvPr id="9" name="图片 8"/>
            <p:cNvPicPr>
              <a:picLocks noChangeAspect="1"/>
            </p:cNvPicPr>
            <p:nvPr/>
          </p:nvPicPr>
          <p:blipFill>
            <a:blip r:embed="rId9" cstate="hqprint"/>
            <a:stretch>
              <a:fillRect/>
            </a:stretch>
          </p:blipFill>
          <p:spPr>
            <a:xfrm>
              <a:off x="7200" y="5411"/>
              <a:ext cx="357" cy="377"/>
            </a:xfrm>
            <a:prstGeom prst="rect">
              <a:avLst/>
            </a:prstGeom>
          </p:spPr>
        </p:pic>
        <p:pic>
          <p:nvPicPr>
            <p:cNvPr id="10" name="图片 9"/>
            <p:cNvPicPr>
              <a:picLocks noChangeAspect="1"/>
            </p:cNvPicPr>
            <p:nvPr/>
          </p:nvPicPr>
          <p:blipFill>
            <a:blip r:embed="rId10" cstate="hqprint"/>
            <a:stretch>
              <a:fillRect/>
            </a:stretch>
          </p:blipFill>
          <p:spPr>
            <a:xfrm>
              <a:off x="7541" y="5298"/>
              <a:ext cx="426" cy="251"/>
            </a:xfrm>
            <a:prstGeom prst="rect">
              <a:avLst/>
            </a:prstGeom>
          </p:spPr>
        </p:pic>
        <p:pic>
          <p:nvPicPr>
            <p:cNvPr id="57" name="图片 56"/>
            <p:cNvPicPr>
              <a:picLocks noChangeAspect="1"/>
            </p:cNvPicPr>
            <p:nvPr/>
          </p:nvPicPr>
          <p:blipFill>
            <a:blip r:embed="rId11"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2" cstate="hqprint"/>
            <a:stretch>
              <a:fillRect/>
            </a:stretch>
          </p:blipFill>
          <p:spPr>
            <a:xfrm>
              <a:off x="8108" y="5003"/>
              <a:ext cx="530" cy="340"/>
            </a:xfrm>
            <a:prstGeom prst="rect">
              <a:avLst/>
            </a:prstGeom>
          </p:spPr>
        </p:pic>
        <p:pic>
          <p:nvPicPr>
            <p:cNvPr id="59" name="图片 58"/>
            <p:cNvPicPr>
              <a:picLocks noChangeAspect="1"/>
            </p:cNvPicPr>
            <p:nvPr/>
          </p:nvPicPr>
          <p:blipFill>
            <a:blip r:embed="rId13" cstate="hqprint"/>
            <a:stretch>
              <a:fillRect/>
            </a:stretch>
          </p:blipFill>
          <p:spPr>
            <a:xfrm>
              <a:off x="8638" y="5286"/>
              <a:ext cx="300" cy="263"/>
            </a:xfrm>
            <a:prstGeom prst="rect">
              <a:avLst/>
            </a:prstGeom>
          </p:spPr>
        </p:pic>
        <p:pic>
          <p:nvPicPr>
            <p:cNvPr id="62" name="图片 61"/>
            <p:cNvPicPr>
              <a:picLocks noChangeAspect="1"/>
            </p:cNvPicPr>
            <p:nvPr/>
          </p:nvPicPr>
          <p:blipFill>
            <a:blip r:embed="rId14" cstate="hqprint"/>
            <a:stretch>
              <a:fillRect/>
            </a:stretch>
          </p:blipFill>
          <p:spPr>
            <a:xfrm>
              <a:off x="8675" y="5828"/>
              <a:ext cx="530" cy="296"/>
            </a:xfrm>
            <a:prstGeom prst="rect">
              <a:avLst/>
            </a:prstGeom>
          </p:spPr>
        </p:pic>
        <p:pic>
          <p:nvPicPr>
            <p:cNvPr id="63" name="图片 62"/>
            <p:cNvPicPr>
              <a:picLocks noChangeAspect="1"/>
            </p:cNvPicPr>
            <p:nvPr/>
          </p:nvPicPr>
          <p:blipFill>
            <a:blip r:embed="rId15"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6"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7" cstate="hqprint"/>
            <a:stretch>
              <a:fillRect/>
            </a:stretch>
          </p:blipFill>
          <p:spPr>
            <a:xfrm>
              <a:off x="9242" y="5788"/>
              <a:ext cx="776" cy="295"/>
            </a:xfrm>
            <a:prstGeom prst="rect">
              <a:avLst/>
            </a:prstGeom>
          </p:spPr>
        </p:pic>
        <p:pic>
          <p:nvPicPr>
            <p:cNvPr id="66" name="图片 65"/>
            <p:cNvPicPr>
              <a:picLocks noChangeAspect="1"/>
            </p:cNvPicPr>
            <p:nvPr/>
          </p:nvPicPr>
          <p:blipFill>
            <a:blip r:embed="rId18" cstate="hqprint"/>
            <a:stretch>
              <a:fillRect/>
            </a:stretch>
          </p:blipFill>
          <p:spPr>
            <a:xfrm>
              <a:off x="10035" y="5728"/>
              <a:ext cx="633" cy="386"/>
            </a:xfrm>
            <a:prstGeom prst="rect">
              <a:avLst/>
            </a:prstGeom>
          </p:spPr>
        </p:pic>
        <p:pic>
          <p:nvPicPr>
            <p:cNvPr id="69" name="图片 68"/>
            <p:cNvPicPr>
              <a:picLocks noChangeAspect="1"/>
            </p:cNvPicPr>
            <p:nvPr/>
          </p:nvPicPr>
          <p:blipFill>
            <a:blip r:embed="rId19"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20"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1"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2" cstate="hqprint"/>
            <a:stretch>
              <a:fillRect/>
            </a:stretch>
          </p:blipFill>
          <p:spPr>
            <a:xfrm>
              <a:off x="10829" y="5322"/>
              <a:ext cx="870" cy="320"/>
            </a:xfrm>
            <a:prstGeom prst="rect">
              <a:avLst/>
            </a:prstGeom>
          </p:spPr>
        </p:pic>
        <p:pic>
          <p:nvPicPr>
            <p:cNvPr id="73" name="Picture 77" descr="6a22e824857549208744f90e">
              <a:hlinkClick r:id="rId23"/>
            </p:cNvPr>
            <p:cNvPicPr>
              <a:picLocks noChangeAspect="1" noChangeArrowheads="1"/>
            </p:cNvPicPr>
            <p:nvPr/>
          </p:nvPicPr>
          <p:blipFill>
            <a:blip r:embed="rId24"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5"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6"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7" cstate="hqprint"/>
            <a:stretch>
              <a:fillRect/>
            </a:stretch>
          </p:blipFill>
          <p:spPr>
            <a:xfrm>
              <a:off x="8909" y="4294"/>
              <a:ext cx="263" cy="713"/>
            </a:xfrm>
            <a:prstGeom prst="rect">
              <a:avLst/>
            </a:prstGeom>
          </p:spPr>
        </p:pic>
        <p:pic>
          <p:nvPicPr>
            <p:cNvPr id="77" name="图片 76"/>
            <p:cNvPicPr>
              <a:picLocks noChangeAspect="1"/>
            </p:cNvPicPr>
            <p:nvPr/>
          </p:nvPicPr>
          <p:blipFill>
            <a:blip r:embed="rId28"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29"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30"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1"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2"/>
            <a:stretch>
              <a:fillRect/>
            </a:stretch>
          </p:blipFill>
          <p:spPr>
            <a:xfrm>
              <a:off x="5840" y="1669"/>
              <a:ext cx="524" cy="422"/>
            </a:xfrm>
            <a:prstGeom prst="rect">
              <a:avLst/>
            </a:prstGeom>
          </p:spPr>
        </p:pic>
        <p:pic>
          <p:nvPicPr>
            <p:cNvPr id="83" name="Picture 81" descr="id=PjTzPj0zr0&amp;gp=402&amp;time=nHcLPWczPH6dns">
              <a:hlinkClick r:id="rId33"/>
            </p:cNvPr>
            <p:cNvPicPr>
              <a:picLocks noChangeAspect="1" noChangeArrowheads="1"/>
            </p:cNvPicPr>
            <p:nvPr/>
          </p:nvPicPr>
          <p:blipFill>
            <a:blip r:embed="rId34"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5"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6"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defTabSz="914400" fontAlgn="base">
                <a:spcBef>
                  <a:spcPct val="0"/>
                </a:spcBef>
                <a:spcAft>
                  <a:spcPct val="0"/>
                </a:spcAft>
                <a:defRPr/>
              </a:pPr>
              <a:r>
                <a:rPr lang="zh-CN" altLang="en-US" sz="900" dirty="0">
                  <a:solidFill>
                    <a:prstClr val="black"/>
                  </a:solidFill>
                  <a:latin typeface="微软雅黑" panose="020B0503020204020204" pitchFamily="34" charset="-122"/>
                  <a:ea typeface="微软雅黑" panose="020B0503020204020204" pitchFamily="34" charset="-122"/>
                  <a:sym typeface="+mn-ea"/>
                </a:rPr>
                <a:t>候选地</a:t>
              </a:r>
              <a:endParaRPr lang="en-US" altLang="zh-CN" sz="900" dirty="0">
                <a:solidFill>
                  <a:prstClr val="black"/>
                </a:solidFill>
                <a:latin typeface="微软雅黑" panose="020B0503020204020204" pitchFamily="34" charset="-122"/>
                <a:ea typeface="微软雅黑" panose="020B0503020204020204" pitchFamily="34" charset="-122"/>
                <a:sym typeface="+mn-ea"/>
              </a:endParaRPr>
            </a:p>
          </p:txBody>
        </p:sp>
        <p:pic>
          <p:nvPicPr>
            <p:cNvPr id="92" name="图片 91"/>
            <p:cNvPicPr>
              <a:picLocks noChangeAspect="1"/>
            </p:cNvPicPr>
            <p:nvPr/>
          </p:nvPicPr>
          <p:blipFill>
            <a:blip r:embed="rId37" cstate="hqprint"/>
            <a:stretch>
              <a:fillRect/>
            </a:stretch>
          </p:blipFill>
          <p:spPr>
            <a:xfrm>
              <a:off x="8467" y="1739"/>
              <a:ext cx="377" cy="493"/>
            </a:xfrm>
            <a:prstGeom prst="rect">
              <a:avLst/>
            </a:prstGeom>
          </p:spPr>
        </p:pic>
        <p:pic>
          <p:nvPicPr>
            <p:cNvPr id="93" name="图片 92"/>
            <p:cNvPicPr>
              <a:picLocks noChangeAspect="1"/>
            </p:cNvPicPr>
            <p:nvPr/>
          </p:nvPicPr>
          <p:blipFill>
            <a:blip r:embed="rId38" cstate="hqprint"/>
            <a:stretch>
              <a:fillRect/>
            </a:stretch>
          </p:blipFill>
          <p:spPr>
            <a:xfrm>
              <a:off x="7335" y="2438"/>
              <a:ext cx="576" cy="411"/>
            </a:xfrm>
            <a:prstGeom prst="rect">
              <a:avLst/>
            </a:prstGeom>
          </p:spPr>
        </p:pic>
        <p:pic>
          <p:nvPicPr>
            <p:cNvPr id="94" name="Picture 2"/>
            <p:cNvPicPr>
              <a:picLocks noChangeAspect="1" noChangeArrowheads="1"/>
            </p:cNvPicPr>
            <p:nvPr/>
          </p:nvPicPr>
          <p:blipFill>
            <a:blip r:embed="rId29"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39"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40"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1"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2"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3"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4"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5" cstate="hqprint"/>
            <a:stretch>
              <a:fillRect/>
            </a:stretch>
          </p:blipFill>
          <p:spPr>
            <a:xfrm>
              <a:off x="8844" y="3483"/>
              <a:ext cx="454" cy="407"/>
            </a:xfrm>
            <a:prstGeom prst="rect">
              <a:avLst/>
            </a:prstGeom>
          </p:spPr>
        </p:pic>
        <p:pic>
          <p:nvPicPr>
            <p:cNvPr id="11" name="图片 10"/>
            <p:cNvPicPr>
              <a:picLocks noChangeAspect="1"/>
            </p:cNvPicPr>
            <p:nvPr/>
          </p:nvPicPr>
          <p:blipFill>
            <a:blip r:embed="rId46" cstate="hqprint"/>
            <a:stretch>
              <a:fillRect/>
            </a:stretch>
          </p:blipFill>
          <p:spPr>
            <a:xfrm>
              <a:off x="8901" y="3977"/>
              <a:ext cx="451" cy="280"/>
            </a:xfrm>
            <a:prstGeom prst="rect">
              <a:avLst/>
            </a:prstGeom>
          </p:spPr>
        </p:pic>
        <p:pic>
          <p:nvPicPr>
            <p:cNvPr id="12" name="图片 11"/>
            <p:cNvPicPr>
              <a:picLocks noChangeAspect="1"/>
            </p:cNvPicPr>
            <p:nvPr/>
          </p:nvPicPr>
          <p:blipFill>
            <a:blip r:embed="rId47" cstate="hqprint"/>
            <a:stretch>
              <a:fillRect/>
            </a:stretch>
          </p:blipFill>
          <p:spPr>
            <a:xfrm>
              <a:off x="9421" y="1908"/>
              <a:ext cx="347" cy="352"/>
            </a:xfrm>
            <a:prstGeom prst="rect">
              <a:avLst/>
            </a:prstGeom>
          </p:spPr>
        </p:pic>
        <p:pic>
          <p:nvPicPr>
            <p:cNvPr id="14" name="图片 13"/>
            <p:cNvPicPr>
              <a:picLocks noChangeAspect="1"/>
            </p:cNvPicPr>
            <p:nvPr/>
          </p:nvPicPr>
          <p:blipFill>
            <a:blip r:embed="rId48" cstate="hqprint"/>
            <a:stretch>
              <a:fillRect/>
            </a:stretch>
          </p:blipFill>
          <p:spPr>
            <a:xfrm>
              <a:off x="9751" y="1895"/>
              <a:ext cx="408" cy="394"/>
            </a:xfrm>
            <a:prstGeom prst="rect">
              <a:avLst/>
            </a:prstGeom>
          </p:spPr>
        </p:pic>
        <p:pic>
          <p:nvPicPr>
            <p:cNvPr id="15" name="图片 14"/>
            <p:cNvPicPr>
              <a:picLocks noChangeAspect="1"/>
            </p:cNvPicPr>
            <p:nvPr/>
          </p:nvPicPr>
          <p:blipFill>
            <a:blip r:embed="rId49" cstate="hqprint"/>
            <a:stretch>
              <a:fillRect/>
            </a:stretch>
          </p:blipFill>
          <p:spPr>
            <a:xfrm>
              <a:off x="8504" y="2540"/>
              <a:ext cx="434" cy="238"/>
            </a:xfrm>
            <a:prstGeom prst="rect">
              <a:avLst/>
            </a:prstGeom>
          </p:spPr>
        </p:pic>
        <p:pic>
          <p:nvPicPr>
            <p:cNvPr id="16" name="图片 15"/>
            <p:cNvPicPr>
              <a:picLocks noChangeAspect="1"/>
            </p:cNvPicPr>
            <p:nvPr/>
          </p:nvPicPr>
          <p:blipFill>
            <a:blip r:embed="rId50" cstate="hqprint"/>
            <a:stretch>
              <a:fillRect/>
            </a:stretch>
          </p:blipFill>
          <p:spPr>
            <a:xfrm>
              <a:off x="7279" y="1952"/>
              <a:ext cx="688" cy="280"/>
            </a:xfrm>
            <a:prstGeom prst="rect">
              <a:avLst/>
            </a:prstGeom>
          </p:spPr>
        </p:pic>
      </p:grpSp>
      <p:sp>
        <p:nvSpPr>
          <p:cNvPr id="7" name="矩形 6"/>
          <p:cNvSpPr/>
          <p:nvPr/>
        </p:nvSpPr>
        <p:spPr>
          <a:xfrm>
            <a:off x="45569" y="3890576"/>
            <a:ext cx="8986520" cy="1129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一公里</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内的</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4S</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放在对应厂房上</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，汽车</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参考附件；</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0" name="Picture 2"/>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4804793" y="2280970"/>
            <a:ext cx="371569" cy="134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a:extLst>
              <a:ext uri="{FF2B5EF4-FFF2-40B4-BE49-F238E27FC236}">
                <a16:creationId xmlns="" xmlns:a16="http://schemas.microsoft.com/office/drawing/2014/main" id="{87D1BBA6-594D-3404-AFC2-ED0E3881ADEB}"/>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00653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745" y="585380"/>
            <a:ext cx="1755565"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25" name="矩形 24"/>
          <p:cNvSpPr/>
          <p:nvPr/>
        </p:nvSpPr>
        <p:spPr>
          <a:xfrm>
            <a:off x="1867057" y="637845"/>
            <a:ext cx="1529542" cy="263353"/>
          </a:xfrm>
          <a:prstGeom prst="rect">
            <a:avLst/>
          </a:prstGeom>
        </p:spPr>
        <p:txBody>
          <a:bodyPr wrap="none" lIns="77925" tIns="38963" rIns="77925" bIns="38963">
            <a:spAutoFit/>
          </a:bodyPr>
          <a:lstStyle/>
          <a:p>
            <a:r>
              <a:rPr lang="en-US" altLang="zh-CN" sz="1200" dirty="0">
                <a:solidFill>
                  <a:prstClr val="black"/>
                </a:solidFill>
                <a:latin typeface="微软雅黑" panose="020B0503020204020204" pitchFamily="34" charset="-122"/>
                <a:ea typeface="微软雅黑" panose="020B0503020204020204" pitchFamily="34" charset="-122"/>
              </a:rPr>
              <a:t>3)</a:t>
            </a:r>
            <a:r>
              <a:rPr lang="zh-CN" altLang="en-US" sz="1200" dirty="0">
                <a:solidFill>
                  <a:prstClr val="black"/>
                </a:solidFill>
                <a:latin typeface="微软雅黑" panose="020B0503020204020204" pitchFamily="34" charset="-122"/>
                <a:ea typeface="微软雅黑" panose="020B0503020204020204" pitchFamily="34" charset="-122"/>
              </a:rPr>
              <a:t>候选地具体描述</a:t>
            </a:r>
            <a:r>
              <a:rPr lang="zh-CN" altLang="en-US"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ea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1"/>
            </p:custDataLst>
          </p:nvPr>
        </p:nvGraphicFramePr>
        <p:xfrm>
          <a:off x="35560" y="4083685"/>
          <a:ext cx="8902700" cy="942975"/>
        </p:xfrm>
        <a:graphic>
          <a:graphicData uri="http://schemas.openxmlformats.org/drawingml/2006/table">
            <a:tbl>
              <a:tblPr firstRow="1" bandRow="1">
                <a:tableStyleId>{5C22544A-7EE6-4342-B048-85BDC9FD1C3A}</a:tableStyleId>
              </a:tblPr>
              <a:tblGrid>
                <a:gridCol w="1780540">
                  <a:extLst>
                    <a:ext uri="{9D8B030D-6E8A-4147-A177-3AD203B41FA5}">
                      <a16:colId xmlns="" xmlns:a16="http://schemas.microsoft.com/office/drawing/2014/main" val="20000"/>
                    </a:ext>
                  </a:extLst>
                </a:gridCol>
                <a:gridCol w="1780540">
                  <a:extLst>
                    <a:ext uri="{9D8B030D-6E8A-4147-A177-3AD203B41FA5}">
                      <a16:colId xmlns="" xmlns:a16="http://schemas.microsoft.com/office/drawing/2014/main" val="20001"/>
                    </a:ext>
                  </a:extLst>
                </a:gridCol>
                <a:gridCol w="1780540">
                  <a:extLst>
                    <a:ext uri="{9D8B030D-6E8A-4147-A177-3AD203B41FA5}">
                      <a16:colId xmlns="" xmlns:a16="http://schemas.microsoft.com/office/drawing/2014/main" val="20002"/>
                    </a:ext>
                  </a:extLst>
                </a:gridCol>
                <a:gridCol w="1780540">
                  <a:extLst>
                    <a:ext uri="{9D8B030D-6E8A-4147-A177-3AD203B41FA5}">
                      <a16:colId xmlns="" xmlns:a16="http://schemas.microsoft.com/office/drawing/2014/main" val="20003"/>
                    </a:ext>
                  </a:extLst>
                </a:gridCol>
                <a:gridCol w="1780540">
                  <a:extLst>
                    <a:ext uri="{9D8B030D-6E8A-4147-A177-3AD203B41FA5}">
                      <a16:colId xmlns="" xmlns:a16="http://schemas.microsoft.com/office/drawing/2014/main" val="20004"/>
                    </a:ext>
                  </a:extLst>
                </a:gridCol>
              </a:tblGrid>
              <a:tr h="283845">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35242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30670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bl>
          </a:graphicData>
        </a:graphic>
      </p:graphicFrame>
      <p:sp>
        <p:nvSpPr>
          <p:cNvPr id="24" name="TextBox 1"/>
          <p:cNvSpPr txBox="1"/>
          <p:nvPr/>
        </p:nvSpPr>
        <p:spPr>
          <a:xfrm>
            <a:off x="59690" y="851992"/>
            <a:ext cx="8523605" cy="263525"/>
          </a:xfrm>
          <a:prstGeom prst="rect">
            <a:avLst/>
          </a:prstGeom>
          <a:noFill/>
        </p:spPr>
        <p:txBody>
          <a:bodyPr wrap="square" lIns="77925" tIns="38963" rIns="77925" bIns="38963" rtlCol="0">
            <a:spAutoFit/>
          </a:bodyPr>
          <a:lstStyle/>
          <a:p>
            <a:r>
              <a:rPr lang="zh-CN" altLang="en-US" sz="1200" b="1"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候选址一：平面图</a:t>
            </a:r>
            <a:endParaRPr lang="zh-CN" altLang="en-US" sz="1200" dirty="0">
              <a:solidFill>
                <a:prstClr val="black"/>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04825" y="612101"/>
            <a:ext cx="8449508" cy="3531086"/>
            <a:chOff x="4007" y="-7134"/>
            <a:chExt cx="15626" cy="6531"/>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rPr>
                <a:t>康宁路</a:t>
              </a: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ea typeface="微软雅黑" panose="020B0503020204020204" pitchFamily="34" charset="-122"/>
                  <a:cs typeface="+mn-ea"/>
                  <a:sym typeface="+mn-lt"/>
                </a:rPr>
                <a:t>内部道路</a:t>
              </a: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pic>
          <p:nvPicPr>
            <p:cNvPr id="61" name="图片 60"/>
            <p:cNvPicPr>
              <a:picLocks noChangeAspect="1"/>
            </p:cNvPicPr>
            <p:nvPr/>
          </p:nvPicPr>
          <p:blipFill>
            <a:blip r:embed="rId3"/>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4"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pic>
          <p:nvPicPr>
            <p:cNvPr id="64" name="图片 63"/>
            <p:cNvPicPr>
              <a:picLocks noChangeAspect="1"/>
            </p:cNvPicPr>
            <p:nvPr/>
          </p:nvPicPr>
          <p:blipFill>
            <a:blip r:embed="rId5"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dirty="0">
                <a:solidFill>
                  <a:prstClr val="white"/>
                </a:solidFill>
                <a:latin typeface="Calibri" panose="020F0502020204030204"/>
                <a:ea typeface="微软雅黑" panose="020B0503020204020204" pitchFamily="34" charset="-122"/>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05"/>
            </a:xfrm>
            <a:prstGeom prst="rect">
              <a:avLst/>
            </a:prstGeom>
          </p:spPr>
          <p:txBody>
            <a:bodyPr wrap="square">
              <a:spAutoFit/>
            </a:bodyPr>
            <a:lstStyle/>
            <a:p>
              <a:pPr defTabSz="914400">
                <a:lnSpc>
                  <a:spcPct val="130000"/>
                </a:lnSpc>
                <a:defRPr/>
              </a:pPr>
              <a:r>
                <a:rPr lang="en-US" altLang="zh-CN" sz="1000" dirty="0">
                  <a:solidFill>
                    <a:prstClr val="black"/>
                  </a:solidFill>
                  <a:latin typeface="微软雅黑" panose="020B0503020204020204" pitchFamily="34" charset="-122"/>
                  <a:ea typeface="微软雅黑" panose="020B0503020204020204" pitchFamily="34" charset="-122"/>
                </a:rPr>
                <a:t>20m</a:t>
              </a: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销售面积</a:t>
              </a:r>
              <a:r>
                <a:rPr lang="en-US" altLang="zh-CN" sz="700" dirty="0">
                  <a:solidFill>
                    <a:prstClr val="black"/>
                  </a:solidFill>
                  <a:latin typeface="微软雅黑" panose="020B0503020204020204" pitchFamily="34" charset="-122"/>
                  <a:ea typeface="微软雅黑" panose="020B0503020204020204" pitchFamily="34" charset="-122"/>
                  <a:sym typeface="+mn-ea"/>
                </a:rPr>
                <a:t>380</a:t>
              </a:r>
              <a:r>
                <a:rPr lang="zh-CN" altLang="en-US" sz="700" dirty="0">
                  <a:solidFill>
                    <a:prstClr val="black"/>
                  </a:solidFill>
                  <a:latin typeface="微软雅黑" panose="020B0503020204020204" pitchFamily="34" charset="-122"/>
                  <a:ea typeface="微软雅黑" panose="020B0503020204020204" pitchFamily="34" charset="-122"/>
                  <a:sym typeface="+mn-ea"/>
                </a:rPr>
                <a:t>㎡</a:t>
              </a:r>
            </a:p>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层高</a:t>
              </a:r>
              <a:r>
                <a:rPr lang="en-US" altLang="zh-CN" sz="700" dirty="0">
                  <a:solidFill>
                    <a:prstClr val="black"/>
                  </a:solidFill>
                  <a:latin typeface="微软雅黑" panose="020B0503020204020204" pitchFamily="34" charset="-122"/>
                  <a:ea typeface="微软雅黑" panose="020B0503020204020204" pitchFamily="34" charset="-122"/>
                  <a:sym typeface="+mn-ea"/>
                </a:rPr>
                <a:t>7.9</a:t>
              </a:r>
              <a:r>
                <a:rPr lang="zh-CN" altLang="en-US" sz="700" dirty="0">
                  <a:solidFill>
                    <a:prstClr val="black"/>
                  </a:solidFill>
                  <a:latin typeface="微软雅黑" panose="020B0503020204020204" pitchFamily="34" charset="-122"/>
                  <a:ea typeface="微软雅黑" panose="020B0503020204020204" pitchFamily="34" charset="-122"/>
                  <a:sym typeface="+mn-ea"/>
                </a:rPr>
                <a:t>m，外高</a:t>
              </a:r>
              <a:r>
                <a:rPr lang="en-US" altLang="zh-CN" sz="700" dirty="0">
                  <a:solidFill>
                    <a:prstClr val="black"/>
                  </a:solidFill>
                  <a:latin typeface="微软雅黑" panose="020B0503020204020204" pitchFamily="34" charset="-122"/>
                  <a:ea typeface="微软雅黑" panose="020B0503020204020204" pitchFamily="34" charset="-122"/>
                  <a:sym typeface="+mn-ea"/>
                </a:rPr>
                <a:t>8.5m</a:t>
              </a:r>
            </a:p>
          </p:txBody>
        </p:sp>
        <p:sp>
          <p:nvSpPr>
            <p:cNvPr id="77" name="矩形 76"/>
            <p:cNvSpPr/>
            <p:nvPr/>
          </p:nvSpPr>
          <p:spPr>
            <a:xfrm>
              <a:off x="9249" y="-2470"/>
              <a:ext cx="2429" cy="1193"/>
            </a:xfrm>
            <a:prstGeom prst="rect">
              <a:avLst/>
            </a:prstGeom>
          </p:spPr>
          <p:txBody>
            <a:bodyPr wrap="square">
              <a:spAutoFit/>
            </a:bodyPr>
            <a:lstStyle/>
            <a:p>
              <a:pPr algn="ctr" defTabSz="635000">
                <a:lnSpc>
                  <a:spcPct val="150000"/>
                </a:lnSpc>
                <a:defRPr/>
              </a:pPr>
              <a:r>
                <a:rPr lang="zh-CN" altLang="en-US" sz="1200" dirty="0">
                  <a:solidFill>
                    <a:prstClr val="black"/>
                  </a:solidFill>
                  <a:latin typeface="微软雅黑" panose="020B0503020204020204" pitchFamily="34" charset="-122"/>
                  <a:ea typeface="微软雅黑" panose="020B0503020204020204" pitchFamily="34" charset="-122"/>
                </a:rPr>
                <a:t>售后面积：</a:t>
              </a:r>
            </a:p>
            <a:p>
              <a:pPr algn="ctr" defTabSz="635000">
                <a:lnSpc>
                  <a:spcPct val="150000"/>
                </a:lnSpc>
                <a:defRPr/>
              </a:pPr>
              <a:r>
                <a:rPr lang="en-US" altLang="zh-CN" sz="1200" dirty="0">
                  <a:solidFill>
                    <a:prstClr val="black"/>
                  </a:solidFill>
                  <a:latin typeface="微软雅黑" panose="020B0503020204020204" pitchFamily="34" charset="-122"/>
                  <a:ea typeface="微软雅黑" panose="020B0503020204020204" pitchFamily="34" charset="-122"/>
                </a:rPr>
                <a:t>350</a:t>
              </a:r>
              <a:r>
                <a:rPr lang="zh-CN" altLang="en-US" sz="1200" dirty="0">
                  <a:solidFill>
                    <a:prstClr val="black"/>
                  </a:solidFill>
                  <a:latin typeface="微软雅黑" panose="020B0503020204020204" pitchFamily="34" charset="-122"/>
                  <a:ea typeface="微软雅黑" panose="020B0503020204020204" pitchFamily="34" charset="-122"/>
                </a:rPr>
                <a:t>㎡</a:t>
              </a: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05"/>
            </a:xfrm>
            <a:prstGeom prst="rect">
              <a:avLst/>
            </a:prstGeom>
          </p:spPr>
          <p:txBody>
            <a:bodyPr wrap="square">
              <a:spAutoFit/>
            </a:bodyPr>
            <a:lstStyle/>
            <a:p>
              <a:pPr defTabSz="914400">
                <a:lnSpc>
                  <a:spcPct val="130000"/>
                </a:lnSpc>
                <a:defRPr/>
              </a:pPr>
              <a:r>
                <a:rPr lang="en-US" altLang="zh-CN" sz="1000" dirty="0">
                  <a:solidFill>
                    <a:prstClr val="black"/>
                  </a:solidFill>
                  <a:latin typeface="微软雅黑" panose="020B0503020204020204" pitchFamily="34" charset="-122"/>
                  <a:ea typeface="微软雅黑" panose="020B0503020204020204" pitchFamily="34" charset="-122"/>
                </a:rPr>
                <a:t>16m</a:t>
              </a:r>
            </a:p>
          </p:txBody>
        </p:sp>
        <p:sp>
          <p:nvSpPr>
            <p:cNvPr id="2" name="TextBox 1"/>
            <p:cNvSpPr txBox="1"/>
            <p:nvPr/>
          </p:nvSpPr>
          <p:spPr>
            <a:xfrm>
              <a:off x="16273" y="-7134"/>
              <a:ext cx="3360" cy="1341"/>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新建</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改建</a:t>
              </a:r>
              <a:endParaRPr lang="en-US" altLang="zh-CN" sz="1400" dirty="0">
                <a:solidFill>
                  <a:prstClr val="black"/>
                </a:solidFill>
                <a:latin typeface="微软雅黑" panose="020B0503020204020204" pitchFamily="34" charset="-122"/>
                <a:ea typeface="微软雅黑" panose="020B0503020204020204" pitchFamily="34" charset="-122"/>
              </a:endParaRPr>
            </a:p>
            <a:p>
              <a:pPr algn="ct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A1/A2/A3</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36" name="圆角矩形标注 73"/>
            <p:cNvSpPr/>
            <p:nvPr/>
          </p:nvSpPr>
          <p:spPr bwMode="auto">
            <a:xfrm>
              <a:off x="6916" y="-2967"/>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ea typeface="微软雅黑" panose="020B0503020204020204" pitchFamily="34" charset="-122"/>
                  <a:sym typeface="+mn-ea"/>
                </a:rPr>
                <a:t>售后面积</a:t>
              </a:r>
              <a:r>
                <a:rPr lang="en-US" altLang="zh-CN" sz="700" dirty="0">
                  <a:solidFill>
                    <a:prstClr val="black"/>
                  </a:solidFill>
                  <a:latin typeface="微软雅黑" panose="020B0503020204020204" pitchFamily="34" charset="-122"/>
                  <a:ea typeface="微软雅黑" panose="020B0503020204020204" pitchFamily="34" charset="-122"/>
                  <a:sym typeface="+mn-ea"/>
                </a:rPr>
                <a:t>380</a:t>
              </a:r>
              <a:r>
                <a:rPr lang="zh-CN" altLang="en-US" sz="700" dirty="0">
                  <a:solidFill>
                    <a:prstClr val="black"/>
                  </a:solidFill>
                  <a:latin typeface="微软雅黑" panose="020B0503020204020204" pitchFamily="34" charset="-122"/>
                  <a:ea typeface="微软雅黑" panose="020B0503020204020204" pitchFamily="34" charset="-122"/>
                  <a:sym typeface="+mn-ea"/>
                </a:rPr>
                <a:t>㎡</a:t>
              </a:r>
            </a:p>
          </p:txBody>
        </p:sp>
      </p:grpSp>
      <p:sp>
        <p:nvSpPr>
          <p:cNvPr id="7" name="矩形 6"/>
          <p:cNvSpPr/>
          <p:nvPr/>
        </p:nvSpPr>
        <p:spPr>
          <a:xfrm>
            <a:off x="1475656" y="2959975"/>
            <a:ext cx="6893560" cy="2027525"/>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①</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  </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候选地</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提前做好测量，核实再填数据；</a:t>
            </a:r>
          </a:p>
          <a:p>
            <a:pPr fontAlgn="base">
              <a:spcBef>
                <a:spcPct val="0"/>
              </a:spcBef>
              <a:spcAft>
                <a:spcPct val="0"/>
              </a:spcAft>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，场地有</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CAD</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文件</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场地</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电容数据</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提前了解清楚，体验中心至少安装一个快充桩和三个慢充桩；</a:t>
            </a:r>
          </a:p>
          <a:p>
            <a:pPr marL="342900" indent="-342900" fontAlgn="base">
              <a:spcBef>
                <a:spcPct val="0"/>
              </a:spcBef>
              <a:spcAft>
                <a:spcPct val="0"/>
              </a:spcAft>
              <a:buFontTx/>
              <a:buAutoNum type="circleNumDbPlain" startAt="2"/>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 name="矩形 2">
            <a:extLst>
              <a:ext uri="{FF2B5EF4-FFF2-40B4-BE49-F238E27FC236}">
                <a16:creationId xmlns="" xmlns:a16="http://schemas.microsoft.com/office/drawing/2014/main" id="{8381BF4F-0337-41EE-BE2F-5E0AA857E830}"/>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2027883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5496" y="58240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32" name="TextBox 1"/>
          <p:cNvSpPr txBox="1"/>
          <p:nvPr/>
        </p:nvSpPr>
        <p:spPr>
          <a:xfrm>
            <a:off x="3491880" y="613178"/>
            <a:ext cx="5008476"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2">
            <a:lum bright="12000" contrast="12000"/>
          </a:blip>
          <a:stretch>
            <a:fillRect/>
          </a:stretch>
        </p:blipFill>
        <p:spPr>
          <a:xfrm>
            <a:off x="564" y="3254082"/>
            <a:ext cx="9142871" cy="1880638"/>
          </a:xfrm>
          <a:prstGeom prst="rect">
            <a:avLst/>
          </a:prstGeom>
        </p:spPr>
      </p:pic>
      <p:pic>
        <p:nvPicPr>
          <p:cNvPr id="5" name="图片 4" descr="IMG_20210819_152923"/>
          <p:cNvPicPr>
            <a:picLocks noChangeAspect="1"/>
          </p:cNvPicPr>
          <p:nvPr/>
        </p:nvPicPr>
        <p:blipFill>
          <a:blip r:embed="rId3">
            <a:lum bright="18000" contrast="12000"/>
          </a:blip>
          <a:stretch>
            <a:fillRect/>
          </a:stretch>
        </p:blipFill>
        <p:spPr>
          <a:xfrm>
            <a:off x="564" y="1093461"/>
            <a:ext cx="9142871" cy="1880638"/>
          </a:xfrm>
          <a:prstGeom prst="rect">
            <a:avLst/>
          </a:prstGeom>
        </p:spPr>
      </p:pic>
      <p:sp>
        <p:nvSpPr>
          <p:cNvPr id="8" name="TextBox 17"/>
          <p:cNvSpPr txBox="1">
            <a:spLocks noChangeArrowheads="1"/>
          </p:cNvSpPr>
          <p:nvPr/>
        </p:nvSpPr>
        <p:spPr bwMode="auto">
          <a:xfrm>
            <a:off x="60692" y="799134"/>
            <a:ext cx="1886343" cy="30899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候选地正面全景</a:t>
            </a:r>
          </a:p>
        </p:txBody>
      </p:sp>
      <p:sp>
        <p:nvSpPr>
          <p:cNvPr id="11" name="TextBox 17"/>
          <p:cNvSpPr txBox="1">
            <a:spLocks noChangeArrowheads="1"/>
          </p:cNvSpPr>
          <p:nvPr/>
        </p:nvSpPr>
        <p:spPr bwMode="auto">
          <a:xfrm>
            <a:off x="58707" y="2911953"/>
            <a:ext cx="1886343" cy="30899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候选地对面全景</a:t>
            </a:r>
          </a:p>
        </p:txBody>
      </p:sp>
      <p:sp>
        <p:nvSpPr>
          <p:cNvPr id="2" name="圆角矩形 1"/>
          <p:cNvSpPr/>
          <p:nvPr/>
        </p:nvSpPr>
        <p:spPr bwMode="auto">
          <a:xfrm>
            <a:off x="3923745" y="1693462"/>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21" name="圆角矩形标注 20"/>
          <p:cNvSpPr>
            <a:spLocks noChangeArrowheads="1"/>
          </p:cNvSpPr>
          <p:nvPr/>
        </p:nvSpPr>
        <p:spPr bwMode="auto">
          <a:xfrm>
            <a:off x="4787810" y="1165875"/>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p>
        </p:txBody>
      </p:sp>
      <p:sp>
        <p:nvSpPr>
          <p:cNvPr id="22" name="圆角矩形标注 21"/>
          <p:cNvSpPr/>
          <p:nvPr/>
        </p:nvSpPr>
        <p:spPr bwMode="auto">
          <a:xfrm>
            <a:off x="1316122" y="1453462"/>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起亚</a:t>
            </a:r>
          </a:p>
        </p:txBody>
      </p:sp>
      <p:sp>
        <p:nvSpPr>
          <p:cNvPr id="23" name="圆角矩形标注 21"/>
          <p:cNvSpPr/>
          <p:nvPr/>
        </p:nvSpPr>
        <p:spPr bwMode="auto">
          <a:xfrm>
            <a:off x="2483743" y="1381081"/>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广三</a:t>
            </a:r>
          </a:p>
        </p:txBody>
      </p:sp>
      <p:sp>
        <p:nvSpPr>
          <p:cNvPr id="24" name="圆角矩形标注 21"/>
          <p:cNvSpPr/>
          <p:nvPr/>
        </p:nvSpPr>
        <p:spPr bwMode="auto">
          <a:xfrm>
            <a:off x="7020258" y="1381081"/>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林肯</a:t>
            </a:r>
          </a:p>
        </p:txBody>
      </p:sp>
      <p:sp>
        <p:nvSpPr>
          <p:cNvPr id="25" name="圆角矩形标注 21"/>
          <p:cNvSpPr/>
          <p:nvPr/>
        </p:nvSpPr>
        <p:spPr bwMode="auto">
          <a:xfrm>
            <a:off x="6803750" y="3614083"/>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上汽大众</a:t>
            </a:r>
          </a:p>
        </p:txBody>
      </p:sp>
      <p:sp>
        <p:nvSpPr>
          <p:cNvPr id="3" name="圆角矩形标注 21"/>
          <p:cNvSpPr/>
          <p:nvPr/>
        </p:nvSpPr>
        <p:spPr bwMode="auto">
          <a:xfrm>
            <a:off x="5652002" y="3469955"/>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玛莎拉蒂</a:t>
            </a:r>
          </a:p>
        </p:txBody>
      </p:sp>
      <p:sp>
        <p:nvSpPr>
          <p:cNvPr id="4" name="圆角矩形标注 21"/>
          <p:cNvSpPr/>
          <p:nvPr/>
        </p:nvSpPr>
        <p:spPr bwMode="auto">
          <a:xfrm>
            <a:off x="3203744" y="3542336"/>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东本</a:t>
            </a:r>
          </a:p>
        </p:txBody>
      </p:sp>
      <p:sp>
        <p:nvSpPr>
          <p:cNvPr id="33" name="圆角矩形标注 21"/>
          <p:cNvSpPr/>
          <p:nvPr/>
        </p:nvSpPr>
        <p:spPr bwMode="auto">
          <a:xfrm>
            <a:off x="1619615" y="3758209"/>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蔚来</a:t>
            </a:r>
          </a:p>
        </p:txBody>
      </p:sp>
      <p:sp>
        <p:nvSpPr>
          <p:cNvPr id="6" name="矩形 5"/>
          <p:cNvSpPr/>
          <p:nvPr/>
        </p:nvSpPr>
        <p:spPr>
          <a:xfrm>
            <a:off x="114292" y="2516599"/>
            <a:ext cx="8970173" cy="232068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候选场地正面及对面</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180°</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压缩导致照片变形；</a:t>
            </a: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拟建店场地照片（用</a:t>
            </a:r>
            <a:r>
              <a:rPr lang="zh-CN" altLang="en-US"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红框线标示出场地的具体位置</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p>
          <a:p>
            <a:pPr fontAlgn="base">
              <a:spcBef>
                <a:spcPct val="0"/>
              </a:spcBef>
              <a:spcAft>
                <a:spcPct val="0"/>
              </a:spcAft>
            </a:pPr>
            <a:endParaRPr lang="en-US" altLang="zh-CN"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p>
        </p:txBody>
      </p:sp>
      <p:sp>
        <p:nvSpPr>
          <p:cNvPr id="7" name="矩形 6">
            <a:extLst>
              <a:ext uri="{FF2B5EF4-FFF2-40B4-BE49-F238E27FC236}">
                <a16:creationId xmlns="" xmlns:a16="http://schemas.microsoft.com/office/drawing/2014/main" id="{C9EF1A9B-8FA5-ED45-10B4-72D8CA7BC1D2}"/>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3835026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85051" y="608996"/>
            <a:ext cx="8707429" cy="2617844"/>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如贵公司愿意加入</a:t>
            </a:r>
            <a:r>
              <a:rPr lang="zh-CN" altLang="en-US" sz="1000" kern="100" dirty="0">
                <a:latin typeface="微软雅黑" panose="020B0503020204020204" pitchFamily="34" charset="-122"/>
                <a:ea typeface="微软雅黑" panose="020B0503020204020204" pitchFamily="34" charset="-122"/>
              </a:rPr>
              <a:t>广汽埃安新能源汽车股份有限公司</a:t>
            </a:r>
            <a:r>
              <a:rPr lang="zh-CN" altLang="zh-CN" sz="1000" kern="100" dirty="0">
                <a:latin typeface="微软雅黑" panose="020B0503020204020204" pitchFamily="34" charset="-122"/>
                <a:ea typeface="微软雅黑" panose="020B0503020204020204" pitchFamily="34" charset="-122"/>
              </a:rPr>
              <a:t>（以下</a:t>
            </a:r>
            <a:r>
              <a:rPr lang="zh-CN" altLang="zh-CN" sz="1000" kern="100" dirty="0" smtClean="0">
                <a:latin typeface="微软雅黑" panose="020B0503020204020204" pitchFamily="34" charset="-122"/>
                <a:ea typeface="微软雅黑" panose="020B0503020204020204" pitchFamily="34" charset="-122"/>
              </a:rPr>
              <a:t>简称</a:t>
            </a:r>
            <a:r>
              <a:rPr lang="zh-CN" altLang="en-US" sz="1000" kern="100" dirty="0">
                <a:latin typeface="微软雅黑" panose="020B0503020204020204" pitchFamily="34" charset="-122"/>
                <a:ea typeface="微软雅黑" panose="020B0503020204020204" pitchFamily="34" charset="-122"/>
              </a:rPr>
              <a:t>昊铂</a:t>
            </a:r>
            <a:r>
              <a:rPr lang="zh-CN" altLang="zh-CN" sz="1000" kern="100" dirty="0" smtClean="0">
                <a:latin typeface="微软雅黑" panose="020B0503020204020204" pitchFamily="34" charset="-122"/>
                <a:ea typeface="微软雅黑" panose="020B0503020204020204" pitchFamily="34" charset="-122"/>
              </a:rPr>
              <a:t>埃安</a:t>
            </a:r>
            <a:r>
              <a:rPr lang="zh-CN" altLang="zh-CN" sz="1000" kern="100" dirty="0">
                <a:latin typeface="微软雅黑" panose="020B0503020204020204" pitchFamily="34" charset="-122"/>
                <a:ea typeface="微软雅黑" panose="020B0503020204020204" pitchFamily="34" charset="-122"/>
              </a:rPr>
              <a:t>）授权经销商选择程序，请严格按照要求格式如实填写本申请书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zh-CN" altLang="zh-CN" sz="1000" kern="100" dirty="0" smtClean="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昊铂</a:t>
            </a:r>
            <a:r>
              <a:rPr lang="zh-CN" altLang="en-US" sz="1000" kern="100" dirty="0" smtClean="0">
                <a:latin typeface="微软雅黑" panose="020B0503020204020204" pitchFamily="34" charset="-122"/>
                <a:ea typeface="微软雅黑" panose="020B0503020204020204" pitchFamily="34" charset="-122"/>
              </a:rPr>
              <a:t>埃安经销商申请书</a:t>
            </a:r>
            <a:r>
              <a:rPr lang="zh-CN" altLang="zh-CN" sz="1000" kern="100" dirty="0" smtClean="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zh-CN" altLang="zh-CN" sz="1000" kern="100" dirty="0" smtClean="0">
                <a:latin typeface="微软雅黑" panose="020B0503020204020204" pitchFamily="34" charset="-122"/>
                <a:ea typeface="微软雅黑" panose="020B0503020204020204" pitchFamily="34" charset="-122"/>
              </a:rPr>
              <a:t>：</a:t>
            </a:r>
            <a:r>
              <a:rPr lang="en-US" altLang="zh-CN" sz="1000" dirty="0">
                <a:solidFill>
                  <a:srgbClr val="00A5AE"/>
                </a:solidFill>
                <a:ea typeface="微软雅黑" panose="020B0503020204020204" pitchFamily="34" charset="-122"/>
              </a:rPr>
              <a:t>aion_</a:t>
            </a:r>
            <a:r>
              <a:rPr lang="en-US" altLang="zh-CN" sz="1000" dirty="0" smtClean="0">
                <a:solidFill>
                  <a:srgbClr val="00A5AE"/>
                </a:solidFill>
                <a:ea typeface="微软雅黑" panose="020B0503020204020204" pitchFamily="34" charset="-122"/>
              </a:rPr>
              <a:t>nd@aion.com.cn</a:t>
            </a:r>
            <a:r>
              <a:rPr lang="zh-CN" altLang="en-US" sz="1000" kern="100" dirty="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smtClean="0">
                <a:latin typeface="微软雅黑" panose="020B0503020204020204" pitchFamily="34" charset="-122"/>
                <a:ea typeface="微软雅黑" panose="020B0503020204020204" pitchFamily="34" charset="-122"/>
              </a:rPr>
              <a:t>—</a:t>
            </a:r>
            <a:r>
              <a:rPr lang="zh-CN" altLang="en-US" sz="1000" kern="100" dirty="0" smtClean="0">
                <a:latin typeface="微软雅黑" panose="020B0503020204020204" pitchFamily="34" charset="-122"/>
                <a:ea typeface="微软雅黑" panose="020B0503020204020204" pitchFamily="34" charset="-122"/>
              </a:rPr>
              <a:t>昊铂埃安</a:t>
            </a:r>
            <a:r>
              <a:rPr lang="zh-CN" altLang="en-US" sz="1000" kern="100" dirty="0">
                <a:latin typeface="微软雅黑" panose="020B0503020204020204" pitchFamily="34" charset="-122"/>
                <a:ea typeface="微软雅黑" panose="020B0503020204020204" pitchFamily="34" charset="-122"/>
              </a:rPr>
              <a:t>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zh-CN" altLang="zh-CN" sz="1000" kern="100" dirty="0" smtClean="0">
                <a:latin typeface="微软雅黑" panose="020B0503020204020204" pitchFamily="34" charset="-122"/>
                <a:ea typeface="微软雅黑" panose="020B0503020204020204" pitchFamily="34" charset="-122"/>
              </a:rPr>
              <a:t>《</a:t>
            </a:r>
            <a:r>
              <a:rPr lang="zh-CN" altLang="en-US" sz="1000" kern="100" dirty="0" smtClean="0">
                <a:latin typeface="微软雅黑" panose="020B0503020204020204" pitchFamily="34" charset="-122"/>
                <a:ea typeface="微软雅黑" panose="020B0503020204020204" pitchFamily="34" charset="-122"/>
              </a:rPr>
              <a:t>昊铂埃安经销商申请书</a:t>
            </a:r>
            <a:r>
              <a:rPr lang="zh-CN" altLang="zh-CN" sz="1000" kern="100" dirty="0" smtClean="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a:t>
            </a:r>
            <a:r>
              <a:rPr lang="zh-CN" altLang="en-US" sz="1000" kern="100" dirty="0" smtClean="0">
                <a:latin typeface="微软雅黑" panose="020B0503020204020204" pitchFamily="34" charset="-122"/>
                <a:ea typeface="微软雅黑" panose="020B0503020204020204" pitchFamily="34" charset="-122"/>
              </a:rPr>
              <a:t>至</a:t>
            </a:r>
            <a:r>
              <a:rPr lang="en-US" altLang="zh-CN" sz="1000" dirty="0">
                <a:solidFill>
                  <a:srgbClr val="00A5AE"/>
                </a:solidFill>
                <a:ea typeface="微软雅黑" panose="020B0503020204020204" pitchFamily="34" charset="-122"/>
              </a:rPr>
              <a:t>aion_nd@aion.com.cn</a:t>
            </a:r>
            <a:r>
              <a:rPr lang="zh-CN" altLang="en-US" sz="1000" kern="100" dirty="0" smtClean="0">
                <a:latin typeface="微软雅黑" panose="020B0503020204020204" pitchFamily="34" charset="-122"/>
                <a:ea typeface="微软雅黑" panose="020B0503020204020204" pitchFamily="34" charset="-122"/>
              </a:rPr>
              <a:t>邮箱</a:t>
            </a:r>
            <a:r>
              <a:rPr lang="zh-CN" altLang="en-US" sz="1000" kern="100" dirty="0">
                <a:latin typeface="微软雅黑" panose="020B0503020204020204" pitchFamily="34" charset="-122"/>
                <a:ea typeface="微软雅黑" panose="020B0503020204020204" pitchFamily="34" charset="-122"/>
              </a:rPr>
              <a:t>；</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kern="100" dirty="0">
                <a:latin typeface="微软雅黑" panose="020B0503020204020204" pitchFamily="34" charset="-122"/>
                <a:ea typeface="微软雅黑" panose="020B0503020204020204" pitchFamily="34" charset="-122"/>
              </a:rPr>
              <a:t>广汽埃安新能源汽车股份有限公司  </a:t>
            </a:r>
            <a:r>
              <a:rPr lang="zh-CN" altLang="en-US" sz="1000" kern="100" dirty="0" smtClean="0">
                <a:latin typeface="微软雅黑" panose="020B0503020204020204" pitchFamily="34" charset="-122"/>
                <a:ea typeface="微软雅黑" panose="020B0503020204020204" pitchFamily="34" charset="-122"/>
              </a:rPr>
              <a:t>昊铂埃安</a:t>
            </a:r>
            <a:r>
              <a:rPr lang="en-US" altLang="zh-CN" sz="1000" kern="100" dirty="0" smtClean="0">
                <a:latin typeface="微软雅黑" panose="020B0503020204020204" pitchFamily="34" charset="-122"/>
                <a:ea typeface="微软雅黑" panose="020B0503020204020204" pitchFamily="34" charset="-122"/>
              </a:rPr>
              <a:t>BU</a:t>
            </a:r>
            <a:r>
              <a:rPr lang="zh-CN" altLang="en-US" sz="1000" kern="100" dirty="0" smtClean="0">
                <a:latin typeface="微软雅黑" panose="020B0503020204020204" pitchFamily="34" charset="-122"/>
                <a:ea typeface="微软雅黑" panose="020B0503020204020204" pitchFamily="34" charset="-122"/>
              </a:rPr>
              <a:t>   零售运营</a:t>
            </a:r>
            <a:r>
              <a:rPr lang="zh-CN" altLang="en-US" sz="1000" kern="100" dirty="0">
                <a:latin typeface="微软雅黑" panose="020B0503020204020204" pitchFamily="34" charset="-122"/>
                <a:ea typeface="微软雅黑" panose="020B0503020204020204" pitchFamily="34" charset="-122"/>
              </a:rPr>
              <a:t>部   渠道发展</a:t>
            </a:r>
          </a:p>
          <a:p>
            <a:pPr marL="511175">
              <a:lnSpc>
                <a:spcPct val="150000"/>
              </a:lnSpc>
            </a:pPr>
            <a:r>
              <a:rPr lang="zh-CN" altLang="zh-CN" sz="1000" kern="100" dirty="0">
                <a:latin typeface="微软雅黑" panose="020B0503020204020204" pitchFamily="34" charset="-122"/>
                <a:ea typeface="微软雅黑" panose="020B0503020204020204" pitchFamily="34" charset="-122"/>
              </a:rPr>
              <a:t>电话：</a:t>
            </a:r>
            <a:r>
              <a:rPr lang="en-US" altLang="zh-CN" sz="1000" kern="100" dirty="0">
                <a:latin typeface="微软雅黑" panose="020B0503020204020204" pitchFamily="34" charset="-122"/>
                <a:ea typeface="微软雅黑" panose="020B0503020204020204" pitchFamily="34" charset="-122"/>
              </a:rPr>
              <a:t>13650954004</a:t>
            </a:r>
            <a:r>
              <a:rPr lang="zh-CN" altLang="en-US" sz="1000" kern="100" dirty="0">
                <a:latin typeface="微软雅黑" panose="020B0503020204020204" pitchFamily="34" charset="-122"/>
                <a:ea typeface="微软雅黑" panose="020B0503020204020204" pitchFamily="34" charset="-122"/>
              </a:rPr>
              <a:t>（申先生）</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81837" y="3364429"/>
            <a:ext cx="8979535" cy="11639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申请资料提交前请详细阅读该提交说明再提交</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p>
        </p:txBody>
      </p:sp>
      <p:sp>
        <p:nvSpPr>
          <p:cNvPr id="2" name="矩形 1">
            <a:extLst>
              <a:ext uri="{FF2B5EF4-FFF2-40B4-BE49-F238E27FC236}">
                <a16:creationId xmlns="" xmlns:a16="http://schemas.microsoft.com/office/drawing/2014/main" id="{CEC82454-E505-53C7-D8FA-394391027C20}"/>
              </a:ext>
            </a:extLst>
          </p:cNvPr>
          <p:cNvSpPr/>
          <p:nvPr/>
        </p:nvSpPr>
        <p:spPr>
          <a:xfrm>
            <a:off x="323528" y="158943"/>
            <a:ext cx="1799590" cy="396583"/>
          </a:xfrm>
          <a:prstGeom prst="rect">
            <a:avLst/>
          </a:prstGeom>
        </p:spPr>
        <p:txBody>
          <a:bodyPr wrap="square" anchor="ctr" anchorCtr="0">
            <a:spAutoFit/>
          </a:bodyPr>
          <a:lstStyle/>
          <a:p>
            <a:pPr>
              <a:lnSpc>
                <a:spcPct val="120000"/>
              </a:lnSpc>
              <a:spcAft>
                <a:spcPts val="0"/>
              </a:spcAft>
              <a:defRPr/>
            </a:pPr>
            <a:r>
              <a:rPr lang="zh-CN" altLang="en-US" sz="1800" b="1" kern="100" dirty="0">
                <a:solidFill>
                  <a:srgbClr val="2DCAD1"/>
                </a:solidFill>
                <a:latin typeface="微软雅黑" panose="020B0503020204020204" pitchFamily="34" charset="-122"/>
                <a:ea typeface="微软雅黑" panose="020B0503020204020204" pitchFamily="34" charset="-122"/>
              </a:rPr>
              <a:t>申请书制作说明</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90326"/>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rotWithShape="1">
          <a:blip r:embed="rId2" cstate="hqprint"/>
          <a:srcRect l="4633" r="4633"/>
          <a:stretch/>
        </p:blipFill>
        <p:spPr>
          <a:xfrm>
            <a:off x="4982736" y="1671371"/>
            <a:ext cx="2879644" cy="2159733"/>
          </a:xfrm>
          <a:prstGeom prst="rect">
            <a:avLst/>
          </a:prstGeom>
        </p:spPr>
      </p:pic>
      <p:pic>
        <p:nvPicPr>
          <p:cNvPr id="8" name="图片 7" descr="IMG_20210819_152801"/>
          <p:cNvPicPr>
            <a:picLocks noChangeAspect="1"/>
          </p:cNvPicPr>
          <p:nvPr/>
        </p:nvPicPr>
        <p:blipFill rotWithShape="1">
          <a:blip r:embed="rId3" cstate="hqprint"/>
          <a:srcRect l="4633" r="4633"/>
          <a:stretch/>
        </p:blipFill>
        <p:spPr>
          <a:xfrm>
            <a:off x="1263705" y="1683908"/>
            <a:ext cx="2879644" cy="2159733"/>
          </a:xfrm>
          <a:prstGeom prst="rect">
            <a:avLst/>
          </a:prstGeom>
        </p:spPr>
      </p:pic>
      <p:sp>
        <p:nvSpPr>
          <p:cNvPr id="3" name="矩形 2"/>
          <p:cNvSpPr/>
          <p:nvPr/>
        </p:nvSpPr>
        <p:spPr bwMode="auto">
          <a:xfrm>
            <a:off x="1263705" y="1683498"/>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展厅外观</a:t>
            </a:r>
          </a:p>
        </p:txBody>
      </p:sp>
      <p:sp>
        <p:nvSpPr>
          <p:cNvPr id="18" name="圆角矩形 17"/>
          <p:cNvSpPr/>
          <p:nvPr/>
        </p:nvSpPr>
        <p:spPr bwMode="auto">
          <a:xfrm>
            <a:off x="2095349" y="2557723"/>
            <a:ext cx="1452726"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14" name="圆角矩形标注 13"/>
          <p:cNvSpPr>
            <a:spLocks noChangeArrowheads="1"/>
          </p:cNvSpPr>
          <p:nvPr/>
        </p:nvSpPr>
        <p:spPr bwMode="auto">
          <a:xfrm>
            <a:off x="2974105" y="2140580"/>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p>
        </p:txBody>
      </p:sp>
      <p:sp>
        <p:nvSpPr>
          <p:cNvPr id="27" name="圆角矩形 26"/>
          <p:cNvSpPr/>
          <p:nvPr/>
        </p:nvSpPr>
        <p:spPr bwMode="auto">
          <a:xfrm>
            <a:off x="5119685" y="1941849"/>
            <a:ext cx="2354109"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32" name="圆角矩形标注 31"/>
          <p:cNvSpPr>
            <a:spLocks noChangeArrowheads="1"/>
          </p:cNvSpPr>
          <p:nvPr/>
        </p:nvSpPr>
        <p:spPr bwMode="auto">
          <a:xfrm>
            <a:off x="7150916" y="1780841"/>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ea typeface="微软雅黑" panose="020B0503020204020204" pitchFamily="34" charset="-122"/>
              </a:rPr>
              <a:t>候选地</a:t>
            </a:r>
          </a:p>
        </p:txBody>
      </p:sp>
      <p:sp>
        <p:nvSpPr>
          <p:cNvPr id="33" name="矩形 32"/>
          <p:cNvSpPr/>
          <p:nvPr/>
        </p:nvSpPr>
        <p:spPr bwMode="auto">
          <a:xfrm>
            <a:off x="4982736" y="167164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展厅外观</a:t>
            </a:r>
          </a:p>
        </p:txBody>
      </p:sp>
      <p:sp>
        <p:nvSpPr>
          <p:cNvPr id="4" name="矩形 3"/>
          <p:cNvSpPr/>
          <p:nvPr/>
        </p:nvSpPr>
        <p:spPr>
          <a:xfrm>
            <a:off x="755576" y="4083917"/>
            <a:ext cx="7989854" cy="982297"/>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角照片，体现展厅外立面完整的整体形象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广角模式</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拍摄，照片横拍，比例</a:t>
            </a: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4:3</a:t>
            </a:r>
          </a:p>
          <a:p>
            <a:pPr fontAlgn="base">
              <a:spcBef>
                <a:spcPct val="0"/>
              </a:spcBef>
              <a:spcAft>
                <a:spcPct val="0"/>
              </a:spcAft>
            </a:pP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a:extLst>
              <a:ext uri="{FF2B5EF4-FFF2-40B4-BE49-F238E27FC236}">
                <a16:creationId xmlns="" xmlns:a16="http://schemas.microsoft.com/office/drawing/2014/main" id="{C24EC265-5671-1D2F-ECCE-DCF9DA68D5ED}"/>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1095978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8283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IMG_20210819_154421">
            <a:extLst>
              <a:ext uri="{FF2B5EF4-FFF2-40B4-BE49-F238E27FC236}">
                <a16:creationId xmlns="" xmlns:a16="http://schemas.microsoft.com/office/drawing/2014/main" id="{F542D165-FFD5-BF11-D1DD-C501D2C3CD64}"/>
              </a:ext>
            </a:extLst>
          </p:cNvPr>
          <p:cNvPicPr>
            <a:picLocks noChangeAspect="1"/>
          </p:cNvPicPr>
          <p:nvPr/>
        </p:nvPicPr>
        <p:blipFill rotWithShape="1">
          <a:blip r:embed="rId2" cstate="hqprint"/>
          <a:srcRect l="4633" r="4633"/>
          <a:stretch/>
        </p:blipFill>
        <p:spPr>
          <a:xfrm>
            <a:off x="5004724" y="1791204"/>
            <a:ext cx="2879644" cy="2159733"/>
          </a:xfrm>
          <a:prstGeom prst="rect">
            <a:avLst/>
          </a:prstGeom>
        </p:spPr>
      </p:pic>
      <p:pic>
        <p:nvPicPr>
          <p:cNvPr id="6" name="图片 5" descr="IMG_20210819_154503">
            <a:extLst>
              <a:ext uri="{FF2B5EF4-FFF2-40B4-BE49-F238E27FC236}">
                <a16:creationId xmlns="" xmlns:a16="http://schemas.microsoft.com/office/drawing/2014/main" id="{ED54FC55-0D4C-ECDE-5149-920F641E5AA1}"/>
              </a:ext>
            </a:extLst>
          </p:cNvPr>
          <p:cNvPicPr>
            <a:picLocks noChangeAspect="1"/>
          </p:cNvPicPr>
          <p:nvPr/>
        </p:nvPicPr>
        <p:blipFill rotWithShape="1">
          <a:blip r:embed="rId3" cstate="hqprint"/>
          <a:srcRect l="4633" r="4633"/>
          <a:stretch/>
        </p:blipFill>
        <p:spPr>
          <a:xfrm>
            <a:off x="1268523" y="1791204"/>
            <a:ext cx="2879644" cy="2159733"/>
          </a:xfrm>
          <a:prstGeom prst="rect">
            <a:avLst/>
          </a:prstGeom>
        </p:spPr>
      </p:pic>
      <p:sp>
        <p:nvSpPr>
          <p:cNvPr id="7" name="矩形 6">
            <a:extLst>
              <a:ext uri="{FF2B5EF4-FFF2-40B4-BE49-F238E27FC236}">
                <a16:creationId xmlns="" xmlns:a16="http://schemas.microsoft.com/office/drawing/2014/main" id="{CFB8327C-8A90-43A2-022E-9074AFBF5EC7}"/>
              </a:ext>
            </a:extLst>
          </p:cNvPr>
          <p:cNvSpPr/>
          <p:nvPr/>
        </p:nvSpPr>
        <p:spPr bwMode="auto">
          <a:xfrm>
            <a:off x="1268523" y="179135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展厅内部</a:t>
            </a:r>
          </a:p>
        </p:txBody>
      </p:sp>
      <p:sp>
        <p:nvSpPr>
          <p:cNvPr id="9" name="矩形 8">
            <a:extLst>
              <a:ext uri="{FF2B5EF4-FFF2-40B4-BE49-F238E27FC236}">
                <a16:creationId xmlns="" xmlns:a16="http://schemas.microsoft.com/office/drawing/2014/main" id="{D319DEAE-B894-12E2-956A-5F5BC3EF7AB3}"/>
              </a:ext>
            </a:extLst>
          </p:cNvPr>
          <p:cNvSpPr/>
          <p:nvPr/>
        </p:nvSpPr>
        <p:spPr bwMode="auto">
          <a:xfrm>
            <a:off x="5004724" y="179136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ea typeface="微软雅黑" panose="020B0503020204020204" pitchFamily="34" charset="-122"/>
              </a:rPr>
              <a:t>展厅内部</a:t>
            </a:r>
          </a:p>
        </p:txBody>
      </p:sp>
      <p:sp>
        <p:nvSpPr>
          <p:cNvPr id="10" name="矩形 9">
            <a:extLst>
              <a:ext uri="{FF2B5EF4-FFF2-40B4-BE49-F238E27FC236}">
                <a16:creationId xmlns="" xmlns:a16="http://schemas.microsoft.com/office/drawing/2014/main" id="{3A41F83D-84CF-FD4D-31F7-481B83AAE49D}"/>
              </a:ext>
            </a:extLst>
          </p:cNvPr>
          <p:cNvSpPr/>
          <p:nvPr/>
        </p:nvSpPr>
        <p:spPr>
          <a:xfrm>
            <a:off x="683568" y="4083918"/>
            <a:ext cx="7916203" cy="102842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角照片，体现展厅内部的整体形象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广角模式</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拍摄，照片横拍，比例</a:t>
            </a: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4:3</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22844B7C-08E1-ACED-C25C-79976F31E26A}"/>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2935296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55142" y="912940"/>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dirty="0">
              <a:solidFill>
                <a:prstClr val="black"/>
              </a:solidFill>
              <a:ea typeface="微软雅黑" panose="020B0503020204020204" pitchFamily="34" charset="-122"/>
            </a:endParaRPr>
          </a:p>
        </p:txBody>
      </p:sp>
      <p:pic>
        <p:nvPicPr>
          <p:cNvPr id="14" name="Picture 4"/>
          <p:cNvPicPr>
            <a:picLocks noChangeAspect="1" noChangeArrowheads="1"/>
          </p:cNvPicPr>
          <p:nvPr/>
        </p:nvPicPr>
        <p:blipFill>
          <a:blip r:embed="rId2" cstate="screen"/>
          <a:srcRect/>
          <a:stretch>
            <a:fillRect/>
          </a:stretch>
        </p:blipFill>
        <p:spPr bwMode="auto">
          <a:xfrm>
            <a:off x="5297618" y="1288840"/>
            <a:ext cx="2874782"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3" cstate="screen"/>
          <a:srcRect l="329" r="329"/>
          <a:stretch/>
        </p:blipFill>
        <p:spPr bwMode="auto">
          <a:xfrm>
            <a:off x="941169" y="1285441"/>
            <a:ext cx="288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919763" y="1285439"/>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机修车间</a:t>
            </a:r>
          </a:p>
        </p:txBody>
      </p:sp>
      <p:sp>
        <p:nvSpPr>
          <p:cNvPr id="17" name="矩形 16"/>
          <p:cNvSpPr/>
          <p:nvPr/>
        </p:nvSpPr>
        <p:spPr bwMode="auto">
          <a:xfrm>
            <a:off x="5297618" y="1285438"/>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钣喷车间</a:t>
            </a:r>
          </a:p>
        </p:txBody>
      </p:sp>
      <p:sp>
        <p:nvSpPr>
          <p:cNvPr id="18" name="矩形 17"/>
          <p:cNvSpPr/>
          <p:nvPr/>
        </p:nvSpPr>
        <p:spPr>
          <a:xfrm>
            <a:off x="35496" y="627534"/>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 name="矩形 1">
            <a:extLst>
              <a:ext uri="{FF2B5EF4-FFF2-40B4-BE49-F238E27FC236}">
                <a16:creationId xmlns="" xmlns:a16="http://schemas.microsoft.com/office/drawing/2014/main" id="{43B02A7B-35F5-FE18-06F2-7904B1A1BE59}"/>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extLst>
      <p:ext uri="{BB962C8B-B14F-4D97-AF65-F5344CB8AC3E}">
        <p14:creationId xmlns:p14="http://schemas.microsoft.com/office/powerpoint/2010/main" val="518455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extLst>
              <p:ext uri="{D42A27DB-BD31-4B8C-83A1-F6EECF244321}">
                <p14:modId xmlns:p14="http://schemas.microsoft.com/office/powerpoint/2010/main" val="1674063038"/>
              </p:ext>
            </p:extLst>
          </p:nvPr>
        </p:nvGraphicFramePr>
        <p:xfrm>
          <a:off x="107654" y="664959"/>
          <a:ext cx="8988797" cy="4466516"/>
        </p:xfrm>
        <a:graphic>
          <a:graphicData uri="http://schemas.openxmlformats.org/drawingml/2006/table">
            <a:tbl>
              <a:tblPr/>
              <a:tblGrid>
                <a:gridCol w="973225">
                  <a:extLst>
                    <a:ext uri="{9D8B030D-6E8A-4147-A177-3AD203B41FA5}">
                      <a16:colId xmlns="" xmlns:a16="http://schemas.microsoft.com/office/drawing/2014/main" val="20000"/>
                    </a:ext>
                  </a:extLst>
                </a:gridCol>
                <a:gridCol w="1855171">
                  <a:extLst>
                    <a:ext uri="{9D8B030D-6E8A-4147-A177-3AD203B41FA5}">
                      <a16:colId xmlns="" xmlns:a16="http://schemas.microsoft.com/office/drawing/2014/main" val="20001"/>
                    </a:ext>
                  </a:extLst>
                </a:gridCol>
                <a:gridCol w="6160401">
                  <a:extLst>
                    <a:ext uri="{9D8B030D-6E8A-4147-A177-3AD203B41FA5}">
                      <a16:colId xmlns="" xmlns:a16="http://schemas.microsoft.com/office/drawing/2014/main" val="20002"/>
                    </a:ext>
                  </a:extLst>
                </a:gridCol>
              </a:tblGrid>
              <a:tr h="347181">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059980">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05935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10" name="弧形 9"/>
          <p:cNvSpPr/>
          <p:nvPr/>
        </p:nvSpPr>
        <p:spPr>
          <a:xfrm rot="17460000">
            <a:off x="5632319" y="2724845"/>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989604"/>
            <a:ext cx="3167624" cy="1953654"/>
            <a:chOff x="7202" y="1103"/>
            <a:chExt cx="4989" cy="3322"/>
          </a:xfrm>
        </p:grpSpPr>
        <p:pic>
          <p:nvPicPr>
            <p:cNvPr id="2" name="图片 1"/>
            <p:cNvPicPr>
              <a:picLocks noChangeAspect="1"/>
            </p:cNvPicPr>
            <p:nvPr/>
          </p:nvPicPr>
          <p:blipFill>
            <a:blip r:embed="rId3"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3780253" y="3072762"/>
            <a:ext cx="3455878" cy="1945400"/>
            <a:chOff x="6543" y="4670"/>
            <a:chExt cx="5443" cy="3166"/>
          </a:xfrm>
        </p:grpSpPr>
        <p:pic>
          <p:nvPicPr>
            <p:cNvPr id="13" name="图片 12"/>
            <p:cNvPicPr>
              <a:picLocks noChangeAspect="1"/>
            </p:cNvPicPr>
            <p:nvPr/>
          </p:nvPicPr>
          <p:blipFill>
            <a:blip r:embed="rId3"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grpSp>
      <p:sp>
        <p:nvSpPr>
          <p:cNvPr id="22" name="弧形 21"/>
          <p:cNvSpPr/>
          <p:nvPr/>
        </p:nvSpPr>
        <p:spPr>
          <a:xfrm rot="16620000">
            <a:off x="5534967" y="2534605"/>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9" name="矩形 8">
            <a:extLst>
              <a:ext uri="{FF2B5EF4-FFF2-40B4-BE49-F238E27FC236}">
                <a16:creationId xmlns="" xmlns:a16="http://schemas.microsoft.com/office/drawing/2014/main" id="{6EB104F3-FB8F-5C4C-4FD2-C371EE4C0B89}"/>
              </a:ext>
            </a:extLst>
          </p:cNvPr>
          <p:cNvSpPr/>
          <p:nvPr/>
        </p:nvSpPr>
        <p:spPr>
          <a:xfrm>
            <a:off x="1144304" y="2727404"/>
            <a:ext cx="2766986" cy="7241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全景图拍摄示意</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资料填写完成后删除本页</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a:extLst>
              <a:ext uri="{FF2B5EF4-FFF2-40B4-BE49-F238E27FC236}">
                <a16:creationId xmlns="" xmlns:a16="http://schemas.microsoft.com/office/drawing/2014/main" id="{CCFE47C6-F4DA-811F-7492-7C8CDF988ADB}"/>
              </a:ext>
            </a:extLst>
          </p:cNvPr>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教程</a:t>
            </a:r>
            <a:r>
              <a:rPr lang="en-US" altLang="zh-CN" sz="1800" b="1" kern="100" dirty="0">
                <a:solidFill>
                  <a:srgbClr val="2DCAD1"/>
                </a:solidFill>
                <a:latin typeface="微软雅黑" panose="020B0503020204020204" pitchFamily="34" charset="-122"/>
                <a:ea typeface="微软雅黑" panose="020B0503020204020204" pitchFamily="34" charset="-122"/>
              </a:rPr>
              <a:t>1</a:t>
            </a:r>
            <a:r>
              <a:rPr lang="zh-CN" altLang="en-US" sz="1800" b="1" kern="100" dirty="0">
                <a:solidFill>
                  <a:srgbClr val="2DCAD1"/>
                </a:solidFill>
                <a:latin typeface="微软雅黑" panose="020B0503020204020204" pitchFamily="34" charset="-122"/>
                <a:ea typeface="微软雅黑" panose="020B0503020204020204" pitchFamily="34" charset="-122"/>
              </a:rPr>
              <a:t>：场地照片拍摄教程</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95290" y="1586775"/>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95290" y="2234847"/>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50927" y="1191348"/>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dirty="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61330" y="599764"/>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516956" y="1191348"/>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dirty="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60348" y="1694787"/>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77216" y="2445207"/>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204017" y="595817"/>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317990" y="849733"/>
            <a:ext cx="1516718"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ea typeface="微软雅黑" panose="020B0503020204020204" pitchFamily="34" charset="-122"/>
            </a:endParaRPr>
          </a:p>
        </p:txBody>
      </p:sp>
      <p:sp>
        <p:nvSpPr>
          <p:cNvPr id="9" name="矩形 8">
            <a:extLst>
              <a:ext uri="{FF2B5EF4-FFF2-40B4-BE49-F238E27FC236}">
                <a16:creationId xmlns="" xmlns:a16="http://schemas.microsoft.com/office/drawing/2014/main" id="{506630FD-C30F-19A9-31CB-0175F6AE0215}"/>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4164" y="2419406"/>
            <a:ext cx="8547766" cy="1186683"/>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如果有多个</a:t>
            </a:r>
            <a:r>
              <a:rPr lang="zh-CN" altLang="en-US" sz="2400" b="1" dirty="0">
                <a:latin typeface="微软雅黑" panose="020B0503020204020204" pitchFamily="34" charset="-122"/>
                <a:ea typeface="微软雅黑" panose="020B0503020204020204" pitchFamily="34" charset="-122"/>
              </a:rPr>
              <a:t>体验中心</a:t>
            </a:r>
            <a:r>
              <a:rPr lang="zh-CN" altLang="en-US" sz="2400" dirty="0">
                <a:latin typeface="微软雅黑" panose="020B0503020204020204" pitchFamily="34" charset="-122"/>
                <a:ea typeface="微软雅黑" panose="020B0503020204020204" pitchFamily="34" charset="-122"/>
              </a:rPr>
              <a:t>候选址，</a:t>
            </a:r>
            <a:endParaRPr lang="en-US" altLang="zh-CN" sz="2400" dirty="0">
              <a:latin typeface="微软雅黑" panose="020B0503020204020204" pitchFamily="34" charset="-122"/>
              <a:ea typeface="微软雅黑" panose="020B0503020204020204" pitchFamily="34" charset="-122"/>
            </a:endParaRPr>
          </a:p>
          <a:p>
            <a:pPr algn="ctr">
              <a:lnSpc>
                <a:spcPct val="150000"/>
              </a:lnSpc>
            </a:pPr>
            <a:r>
              <a:rPr lang="zh-CN" altLang="en-US" sz="2400" dirty="0">
                <a:latin typeface="微软雅黑" panose="020B0503020204020204" pitchFamily="34" charset="-122"/>
                <a:ea typeface="微软雅黑" panose="020B0503020204020204" pitchFamily="34" charset="-122"/>
              </a:rPr>
              <a:t>请按照“体验中心候选址一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模板逐一反馈，若无则此页删除</a:t>
            </a:r>
          </a:p>
        </p:txBody>
      </p:sp>
      <p:sp>
        <p:nvSpPr>
          <p:cNvPr id="2" name="矩形 1">
            <a:extLst>
              <a:ext uri="{FF2B5EF4-FFF2-40B4-BE49-F238E27FC236}">
                <a16:creationId xmlns="" xmlns:a16="http://schemas.microsoft.com/office/drawing/2014/main" id="{9F5582B2-53F2-1634-4D71-05CD9BF2AC36}"/>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41526" y="57557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5</a:t>
            </a:r>
            <a:r>
              <a:rPr lang="zh-CN" altLang="en-US" dirty="0"/>
              <a:t>）该店人员架构及配备情况：</a:t>
            </a:r>
          </a:p>
        </p:txBody>
      </p:sp>
      <p:sp>
        <p:nvSpPr>
          <p:cNvPr id="10" name="矩形 9"/>
          <p:cNvSpPr/>
          <p:nvPr/>
        </p:nvSpPr>
        <p:spPr>
          <a:xfrm>
            <a:off x="204017" y="58892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04017" y="842836"/>
            <a:ext cx="6620680" cy="263353"/>
          </a:xfrm>
          <a:prstGeom prst="rect">
            <a:avLst/>
          </a:prstGeom>
        </p:spPr>
        <p:txBody>
          <a:bodyPr wrap="none" lIns="77925" tIns="38963" rIns="77925" bIns="38963">
            <a:spAutoFit/>
          </a:bodyPr>
          <a:lstStyle/>
          <a:p>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总经理及其他已有候选人员岗位的请填写具体姓名，其他人员只需要提报计划配备人员数量</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81282469"/>
              </p:ext>
            </p:extLst>
          </p:nvPr>
        </p:nvGraphicFramePr>
        <p:xfrm>
          <a:off x="1062703" y="1124117"/>
          <a:ext cx="7018593" cy="3967913"/>
        </p:xfrm>
        <a:graphic>
          <a:graphicData uri="http://schemas.openxmlformats.org/drawingml/2006/table">
            <a:tbl>
              <a:tblPr/>
              <a:tblGrid>
                <a:gridCol w="866113">
                  <a:extLst>
                    <a:ext uri="{9D8B030D-6E8A-4147-A177-3AD203B41FA5}">
                      <a16:colId xmlns="" xmlns:a16="http://schemas.microsoft.com/office/drawing/2014/main" val="20000"/>
                    </a:ext>
                  </a:extLst>
                </a:gridCol>
                <a:gridCol w="1451353">
                  <a:extLst>
                    <a:ext uri="{9D8B030D-6E8A-4147-A177-3AD203B41FA5}">
                      <a16:colId xmlns="" xmlns:a16="http://schemas.microsoft.com/office/drawing/2014/main" val="20002"/>
                    </a:ext>
                  </a:extLst>
                </a:gridCol>
                <a:gridCol w="1703763">
                  <a:extLst>
                    <a:ext uri="{9D8B030D-6E8A-4147-A177-3AD203B41FA5}">
                      <a16:colId xmlns="" xmlns:a16="http://schemas.microsoft.com/office/drawing/2014/main" val="20003"/>
                    </a:ext>
                  </a:extLst>
                </a:gridCol>
                <a:gridCol w="1498682">
                  <a:extLst>
                    <a:ext uri="{9D8B030D-6E8A-4147-A177-3AD203B41FA5}">
                      <a16:colId xmlns="" xmlns:a16="http://schemas.microsoft.com/office/drawing/2014/main" val="20004"/>
                    </a:ext>
                  </a:extLst>
                </a:gridCol>
                <a:gridCol w="1498682">
                  <a:extLst>
                    <a:ext uri="{9D8B030D-6E8A-4147-A177-3AD203B41FA5}">
                      <a16:colId xmlns="" xmlns:a16="http://schemas.microsoft.com/office/drawing/2014/main" val="20005"/>
                    </a:ext>
                  </a:extLst>
                </a:gridCol>
              </a:tblGrid>
              <a:tr h="248579">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职位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人员数量配备参考</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计划配备人员数量</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候选人员姓名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总经理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245462">
                <a:tc rowSpan="7">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销售端</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销售经理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网销经理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市场经理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分销经理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销售顾问</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内训师</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试驾专员</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9"/>
                  </a:ext>
                </a:extLst>
              </a:tr>
              <a:tr h="248579">
                <a:tc row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售后服务端</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服务经理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0"/>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技术主管</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1"/>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配件经理</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2"/>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服务顾问</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3"/>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机修技师</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4"/>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15"/>
                  </a:ext>
                </a:extLst>
              </a:tr>
            </a:tbl>
          </a:graphicData>
        </a:graphic>
      </p:graphicFrame>
      <p:sp>
        <p:nvSpPr>
          <p:cNvPr id="2" name="矩形 1">
            <a:extLst>
              <a:ext uri="{FF2B5EF4-FFF2-40B4-BE49-F238E27FC236}">
                <a16:creationId xmlns="" xmlns:a16="http://schemas.microsoft.com/office/drawing/2014/main" id="{B8937DB2-21D9-D1FD-5366-E9531E245E90}"/>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三、新公司商业计划</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3748" y="566361"/>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品牌推广策略</a:t>
            </a:r>
          </a:p>
        </p:txBody>
      </p:sp>
      <p:sp>
        <p:nvSpPr>
          <p:cNvPr id="5" name="TextBox 5"/>
          <p:cNvSpPr txBox="1">
            <a:spLocks noChangeArrowheads="1"/>
          </p:cNvSpPr>
          <p:nvPr/>
        </p:nvSpPr>
        <p:spPr bwMode="auto">
          <a:xfrm>
            <a:off x="583864" y="945735"/>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新媒体发展规划；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零售及大客户开发计划（若该工作已开展且取得成绩，请详细表述推广策略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成交规模）；</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a:latin typeface="微软雅黑" panose="020B0503020204020204" pitchFamily="34" charset="-122"/>
                <a:ea typeface="微软雅黑" panose="020B0503020204020204" pitchFamily="34" charset="-122"/>
              </a:rPr>
              <a:t>……</a:t>
            </a:r>
          </a:p>
        </p:txBody>
      </p:sp>
      <p:sp>
        <p:nvSpPr>
          <p:cNvPr id="2" name="矩形 1">
            <a:extLst>
              <a:ext uri="{FF2B5EF4-FFF2-40B4-BE49-F238E27FC236}">
                <a16:creationId xmlns="" xmlns:a16="http://schemas.microsoft.com/office/drawing/2014/main" id="{1779CF10-01ED-4642-89FC-4EA438808926}"/>
              </a:ext>
            </a:extLst>
          </p:cNvPr>
          <p:cNvSpPr/>
          <p:nvPr/>
        </p:nvSpPr>
        <p:spPr>
          <a:xfrm>
            <a:off x="323528" y="160450"/>
            <a:ext cx="201622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四、新店营销规划</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1663931356"/>
              </p:ext>
            </p:extLst>
          </p:nvPr>
        </p:nvGraphicFramePr>
        <p:xfrm>
          <a:off x="307572" y="3785568"/>
          <a:ext cx="8252565" cy="1340370"/>
        </p:xfrm>
        <a:graphic>
          <a:graphicData uri="http://schemas.openxmlformats.org/drawingml/2006/table">
            <a:tbl>
              <a:tblPr/>
              <a:tblGrid>
                <a:gridCol w="1886300">
                  <a:extLst>
                    <a:ext uri="{9D8B030D-6E8A-4147-A177-3AD203B41FA5}">
                      <a16:colId xmlns="" xmlns:a16="http://schemas.microsoft.com/office/drawing/2014/main" val="20000"/>
                    </a:ext>
                  </a:extLst>
                </a:gridCol>
                <a:gridCol w="1273253">
                  <a:extLst>
                    <a:ext uri="{9D8B030D-6E8A-4147-A177-3AD203B41FA5}">
                      <a16:colId xmlns="" xmlns:a16="http://schemas.microsoft.com/office/drawing/2014/main" val="20001"/>
                    </a:ext>
                  </a:extLst>
                </a:gridCol>
                <a:gridCol w="1273253">
                  <a:extLst>
                    <a:ext uri="{9D8B030D-6E8A-4147-A177-3AD203B41FA5}">
                      <a16:colId xmlns="" xmlns:a16="http://schemas.microsoft.com/office/drawing/2014/main" val="20002"/>
                    </a:ext>
                  </a:extLst>
                </a:gridCol>
                <a:gridCol w="1273253">
                  <a:extLst>
                    <a:ext uri="{9D8B030D-6E8A-4147-A177-3AD203B41FA5}">
                      <a16:colId xmlns="" xmlns:a16="http://schemas.microsoft.com/office/drawing/2014/main" val="20003"/>
                    </a:ext>
                  </a:extLst>
                </a:gridCol>
                <a:gridCol w="1273253">
                  <a:extLst>
                    <a:ext uri="{9D8B030D-6E8A-4147-A177-3AD203B41FA5}">
                      <a16:colId xmlns="" xmlns:a16="http://schemas.microsoft.com/office/drawing/2014/main" val="20004"/>
                    </a:ext>
                  </a:extLst>
                </a:gridCol>
                <a:gridCol w="1273253">
                  <a:extLst>
                    <a:ext uri="{9D8B030D-6E8A-4147-A177-3AD203B41FA5}">
                      <a16:colId xmlns="" xmlns:a16="http://schemas.microsoft.com/office/drawing/2014/main" val="20005"/>
                    </a:ext>
                  </a:extLst>
                </a:gridCol>
              </a:tblGrid>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零售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网约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出租车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政企</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3" name="矩形 2"/>
          <p:cNvSpPr/>
          <p:nvPr/>
        </p:nvSpPr>
        <p:spPr>
          <a:xfrm>
            <a:off x="232174" y="555526"/>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整车销售计划</a:t>
            </a:r>
          </a:p>
        </p:txBody>
      </p:sp>
      <p:sp>
        <p:nvSpPr>
          <p:cNvPr id="5" name="矩形 4"/>
          <p:cNvSpPr/>
          <p:nvPr/>
        </p:nvSpPr>
        <p:spPr>
          <a:xfrm>
            <a:off x="336489" y="834842"/>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2026</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至</a:t>
            </a:r>
            <a:r>
              <a:rPr lang="en-US" altLang="zh-CN" sz="1200" dirty="0">
                <a:latin typeface="微软雅黑" panose="020B0503020204020204" pitchFamily="34" charset="-122"/>
                <a:ea typeface="微软雅黑" panose="020B0503020204020204" pitchFamily="34" charset="-122"/>
              </a:rPr>
              <a:t>2027</a:t>
            </a:r>
            <a:r>
              <a:rPr lang="zh-CN" altLang="en-US" sz="1200" dirty="0">
                <a:latin typeface="微软雅黑" panose="020B0503020204020204" pitchFamily="34" charset="-122"/>
                <a:ea typeface="微软雅黑" panose="020B0503020204020204" pitchFamily="34" charset="-122"/>
              </a:rPr>
              <a:t>年销售规划</a:t>
            </a:r>
          </a:p>
        </p:txBody>
      </p:sp>
      <p:sp>
        <p:nvSpPr>
          <p:cNvPr id="6" name="TextBox 6"/>
          <p:cNvSpPr txBox="1"/>
          <p:nvPr/>
        </p:nvSpPr>
        <p:spPr>
          <a:xfrm>
            <a:off x="7625712" y="869850"/>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p>
        </p:txBody>
      </p:sp>
      <p:sp>
        <p:nvSpPr>
          <p:cNvPr id="7" name="矩形 6"/>
          <p:cNvSpPr/>
          <p:nvPr/>
        </p:nvSpPr>
        <p:spPr>
          <a:xfrm>
            <a:off x="307571" y="2029554"/>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2026</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销售目标月度分解</a:t>
            </a:r>
          </a:p>
        </p:txBody>
      </p:sp>
      <p:sp>
        <p:nvSpPr>
          <p:cNvPr id="9" name="TextBox 10"/>
          <p:cNvSpPr txBox="1"/>
          <p:nvPr/>
        </p:nvSpPr>
        <p:spPr>
          <a:xfrm>
            <a:off x="7321746" y="2009034"/>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11" name="矩形 10"/>
          <p:cNvSpPr/>
          <p:nvPr/>
        </p:nvSpPr>
        <p:spPr>
          <a:xfrm>
            <a:off x="336489" y="3505756"/>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2026</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销售目标按店分解</a:t>
            </a:r>
          </a:p>
        </p:txBody>
      </p:sp>
      <p:graphicFrame>
        <p:nvGraphicFramePr>
          <p:cNvPr id="14" name="表格 13"/>
          <p:cNvGraphicFramePr>
            <a:graphicFrameLocks noGrp="1"/>
          </p:cNvGraphicFramePr>
          <p:nvPr>
            <p:extLst>
              <p:ext uri="{D42A27DB-BD31-4B8C-83A1-F6EECF244321}">
                <p14:modId xmlns:p14="http://schemas.microsoft.com/office/powerpoint/2010/main" val="3990287674"/>
              </p:ext>
            </p:extLst>
          </p:nvPr>
        </p:nvGraphicFramePr>
        <p:xfrm>
          <a:off x="324879" y="1109149"/>
          <a:ext cx="8207560" cy="879267"/>
        </p:xfrm>
        <a:graphic>
          <a:graphicData uri="http://schemas.openxmlformats.org/drawingml/2006/table">
            <a:tbl>
              <a:tblPr/>
              <a:tblGrid>
                <a:gridCol w="1641512">
                  <a:extLst>
                    <a:ext uri="{9D8B030D-6E8A-4147-A177-3AD203B41FA5}">
                      <a16:colId xmlns="" xmlns:a16="http://schemas.microsoft.com/office/drawing/2014/main" val="20000"/>
                    </a:ext>
                  </a:extLst>
                </a:gridCol>
                <a:gridCol w="1641512">
                  <a:extLst>
                    <a:ext uri="{9D8B030D-6E8A-4147-A177-3AD203B41FA5}">
                      <a16:colId xmlns="" xmlns:a16="http://schemas.microsoft.com/office/drawing/2014/main" val="20001"/>
                    </a:ext>
                  </a:extLst>
                </a:gridCol>
                <a:gridCol w="1641512">
                  <a:extLst>
                    <a:ext uri="{9D8B030D-6E8A-4147-A177-3AD203B41FA5}">
                      <a16:colId xmlns="" xmlns:a16="http://schemas.microsoft.com/office/drawing/2014/main" val="20004"/>
                    </a:ext>
                  </a:extLst>
                </a:gridCol>
                <a:gridCol w="1641512">
                  <a:extLst>
                    <a:ext uri="{9D8B030D-6E8A-4147-A177-3AD203B41FA5}">
                      <a16:colId xmlns="" xmlns:a16="http://schemas.microsoft.com/office/drawing/2014/main" val="20005"/>
                    </a:ext>
                  </a:extLst>
                </a:gridCol>
                <a:gridCol w="1641512">
                  <a:extLst>
                    <a:ext uri="{9D8B030D-6E8A-4147-A177-3AD203B41FA5}">
                      <a16:colId xmlns="" xmlns:a16="http://schemas.microsoft.com/office/drawing/2014/main" val="1103574779"/>
                    </a:ext>
                  </a:extLst>
                </a:gridCol>
              </a:tblGrid>
              <a:tr h="293089">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2028</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93089">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93089">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2714165384"/>
              </p:ext>
            </p:extLst>
          </p:nvPr>
        </p:nvGraphicFramePr>
        <p:xfrm>
          <a:off x="307573" y="2283718"/>
          <a:ext cx="8252554" cy="1158241"/>
        </p:xfrm>
        <a:graphic>
          <a:graphicData uri="http://schemas.openxmlformats.org/drawingml/2006/table">
            <a:tbl>
              <a:tblPr/>
              <a:tblGrid>
                <a:gridCol w="881775">
                  <a:extLst>
                    <a:ext uri="{9D8B030D-6E8A-4147-A177-3AD203B41FA5}">
                      <a16:colId xmlns="" xmlns:a16="http://schemas.microsoft.com/office/drawing/2014/main" val="20000"/>
                    </a:ext>
                  </a:extLst>
                </a:gridCol>
                <a:gridCol w="566983">
                  <a:extLst>
                    <a:ext uri="{9D8B030D-6E8A-4147-A177-3AD203B41FA5}">
                      <a16:colId xmlns="" xmlns:a16="http://schemas.microsoft.com/office/drawing/2014/main" val="20001"/>
                    </a:ext>
                  </a:extLst>
                </a:gridCol>
                <a:gridCol w="566983">
                  <a:extLst>
                    <a:ext uri="{9D8B030D-6E8A-4147-A177-3AD203B41FA5}">
                      <a16:colId xmlns="" xmlns:a16="http://schemas.microsoft.com/office/drawing/2014/main" val="20002"/>
                    </a:ext>
                  </a:extLst>
                </a:gridCol>
                <a:gridCol w="566983">
                  <a:extLst>
                    <a:ext uri="{9D8B030D-6E8A-4147-A177-3AD203B41FA5}">
                      <a16:colId xmlns="" xmlns:a16="http://schemas.microsoft.com/office/drawing/2014/main" val="20003"/>
                    </a:ext>
                  </a:extLst>
                </a:gridCol>
                <a:gridCol w="566983">
                  <a:extLst>
                    <a:ext uri="{9D8B030D-6E8A-4147-A177-3AD203B41FA5}">
                      <a16:colId xmlns="" xmlns:a16="http://schemas.microsoft.com/office/drawing/2014/main" val="20004"/>
                    </a:ext>
                  </a:extLst>
                </a:gridCol>
                <a:gridCol w="566983">
                  <a:extLst>
                    <a:ext uri="{9D8B030D-6E8A-4147-A177-3AD203B41FA5}">
                      <a16:colId xmlns="" xmlns:a16="http://schemas.microsoft.com/office/drawing/2014/main" val="20005"/>
                    </a:ext>
                  </a:extLst>
                </a:gridCol>
                <a:gridCol w="566983">
                  <a:extLst>
                    <a:ext uri="{9D8B030D-6E8A-4147-A177-3AD203B41FA5}">
                      <a16:colId xmlns="" xmlns:a16="http://schemas.microsoft.com/office/drawing/2014/main" val="20006"/>
                    </a:ext>
                  </a:extLst>
                </a:gridCol>
                <a:gridCol w="566983">
                  <a:extLst>
                    <a:ext uri="{9D8B030D-6E8A-4147-A177-3AD203B41FA5}">
                      <a16:colId xmlns="" xmlns:a16="http://schemas.microsoft.com/office/drawing/2014/main" val="20007"/>
                    </a:ext>
                  </a:extLst>
                </a:gridCol>
                <a:gridCol w="566983">
                  <a:extLst>
                    <a:ext uri="{9D8B030D-6E8A-4147-A177-3AD203B41FA5}">
                      <a16:colId xmlns="" xmlns:a16="http://schemas.microsoft.com/office/drawing/2014/main" val="20008"/>
                    </a:ext>
                  </a:extLst>
                </a:gridCol>
                <a:gridCol w="566983">
                  <a:extLst>
                    <a:ext uri="{9D8B030D-6E8A-4147-A177-3AD203B41FA5}">
                      <a16:colId xmlns="" xmlns:a16="http://schemas.microsoft.com/office/drawing/2014/main" val="20009"/>
                    </a:ext>
                  </a:extLst>
                </a:gridCol>
                <a:gridCol w="566983">
                  <a:extLst>
                    <a:ext uri="{9D8B030D-6E8A-4147-A177-3AD203B41FA5}">
                      <a16:colId xmlns="" xmlns:a16="http://schemas.microsoft.com/office/drawing/2014/main" val="20010"/>
                    </a:ext>
                  </a:extLst>
                </a:gridCol>
                <a:gridCol w="566983">
                  <a:extLst>
                    <a:ext uri="{9D8B030D-6E8A-4147-A177-3AD203B41FA5}">
                      <a16:colId xmlns="" xmlns:a16="http://schemas.microsoft.com/office/drawing/2014/main" val="20011"/>
                    </a:ext>
                  </a:extLst>
                </a:gridCol>
                <a:gridCol w="566983">
                  <a:extLst>
                    <a:ext uri="{9D8B030D-6E8A-4147-A177-3AD203B41FA5}">
                      <a16:colId xmlns="" xmlns:a16="http://schemas.microsoft.com/office/drawing/2014/main" val="20012"/>
                    </a:ext>
                  </a:extLst>
                </a:gridCol>
                <a:gridCol w="566983">
                  <a:extLst>
                    <a:ext uri="{9D8B030D-6E8A-4147-A177-3AD203B41FA5}">
                      <a16:colId xmlns="" xmlns:a16="http://schemas.microsoft.com/office/drawing/2014/main" val="20013"/>
                    </a:ext>
                  </a:extLst>
                </a:gridCol>
              </a:tblGrid>
              <a:tr h="206829">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2026</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237853">
                <a:tc vMerge="1">
                  <a:txBody>
                    <a:bodyPr/>
                    <a:lstStyle/>
                    <a:p>
                      <a:endParaRPr lang="zh-CN"/>
                    </a:p>
                  </a:txBody>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 xmlns:a16="http://schemas.microsoft.com/office/drawing/2014/main" val="10001"/>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12" name="TextBox 10"/>
          <p:cNvSpPr txBox="1"/>
          <p:nvPr/>
        </p:nvSpPr>
        <p:spPr>
          <a:xfrm>
            <a:off x="7321746" y="3505756"/>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8" name="矩形 7">
            <a:extLst>
              <a:ext uri="{FF2B5EF4-FFF2-40B4-BE49-F238E27FC236}">
                <a16:creationId xmlns="" xmlns:a16="http://schemas.microsoft.com/office/drawing/2014/main" id="{5B251237-A0BD-C809-84A9-869D7FA3A2E0}"/>
              </a:ext>
            </a:extLst>
          </p:cNvPr>
          <p:cNvSpPr/>
          <p:nvPr/>
        </p:nvSpPr>
        <p:spPr>
          <a:xfrm>
            <a:off x="323528" y="160450"/>
            <a:ext cx="201622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四、新店营销规划</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p>
        </p:txBody>
      </p:sp>
      <p:sp>
        <p:nvSpPr>
          <p:cNvPr id="4" name="矩形 3">
            <a:extLst>
              <a:ext uri="{FF2B5EF4-FFF2-40B4-BE49-F238E27FC236}">
                <a16:creationId xmlns="" xmlns:a16="http://schemas.microsoft.com/office/drawing/2014/main" id="{9D0CF454-2BED-F62A-8F43-7182795EE0D6}"/>
              </a:ext>
            </a:extLst>
          </p:cNvPr>
          <p:cNvSpPr/>
          <p:nvPr/>
        </p:nvSpPr>
        <p:spPr>
          <a:xfrm>
            <a:off x="323528" y="158943"/>
            <a:ext cx="1584176"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五、盈亏分析</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5051" y="411511"/>
            <a:ext cx="8793246" cy="4733808"/>
          </a:xfrm>
          <a:prstGeom prst="rect">
            <a:avLst/>
          </a:prstGeom>
        </p:spPr>
        <p:txBody>
          <a:bodyPr wrap="square" lIns="77925" tIns="38963" rIns="77925" bIns="38963">
            <a:spAutoFit/>
          </a:bodyPr>
          <a:lstStyle/>
          <a:p>
            <a:pPr marL="292100" indent="-292100" algn="just">
              <a:lnSpc>
                <a:spcPct val="150000"/>
              </a:lnSpc>
              <a:buFont typeface="+mj-lt"/>
              <a:buAutoNum type="arabicPeriod"/>
            </a:pP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algn="just">
              <a:lnSpc>
                <a:spcPct val="150000"/>
              </a:lnSpc>
            </a:pPr>
            <a:endParaRPr lang="en-US" altLang="zh-CN" sz="1000" dirty="0">
              <a:solidFill>
                <a:prstClr val="black"/>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solidFill>
                  <a:prstClr val="black"/>
                </a:solidFill>
                <a:latin typeface="微软雅黑" panose="020B0503020204020204" pitchFamily="34" charset="-122"/>
                <a:ea typeface="微软雅黑" panose="020B0503020204020204" pitchFamily="34" charset="-122"/>
              </a:rPr>
              <a:t>广汽埃安新能源汽车股份有限公司：</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algn="just">
              <a:lnSpc>
                <a:spcPct val="150000"/>
              </a:lnSpc>
            </a:pPr>
            <a:r>
              <a:rPr lang="zh-CN" altLang="en-US" sz="1000" dirty="0">
                <a:solidFill>
                  <a:prstClr val="black"/>
                </a:solidFill>
                <a:latin typeface="微软雅黑" panose="020B0503020204020204" pitchFamily="34" charset="-122"/>
                <a:ea typeface="微软雅黑" panose="020B0503020204020204" pitchFamily="34" charset="-122"/>
              </a:rPr>
              <a:t>        关于本次建店申请，我司作出以下承诺：</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申请公司承诺提</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供申请书所要求的全部真实有效资料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如因资料的不完整、不真实等造成对申请公司</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做</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出不利的判断</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一切责任由申请公司承担</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申请公司声明按本申请书要求所提供的所有资料和信息都是真实的，且保证按本申请书内容履行</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。如发现</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申请公司提交的相关申请资料中如有错误或虚假内容</a:t>
            </a:r>
            <a:r>
              <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或者实际开展实施的投资行为与申请书不一致</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等</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情形，</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将有权决定拒绝其申请或者取消其经销商认定资格或立即终止由</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与其签署的任何协议</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申请公司同意自行承担申请过程中所产生的一切义务和费用</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申请公司同意</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对认为有必要核对的资料进行</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核查，</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而不被认为这是对其权利的侵犯</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鉴于</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承诺对申请者的所有资料保密，申请公司在申请过程中向</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所提供的所有文件（原件或复印件）、图片等所有资料，在今后将成为</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的财产并由</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panose="020B0604020202020204"/>
              </a:rPr>
              <a:t>保管</a:t>
            </a:r>
            <a:r>
              <a:rPr lang="zh-CN" altLang="en-US" sz="1000" kern="100" dirty="0">
                <a:solidFill>
                  <a:prstClr val="black"/>
                </a:solidFill>
                <a:latin typeface="微软雅黑" panose="020B0503020204020204" pitchFamily="34" charset="-122"/>
                <a:ea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在申请过程中，若</a:t>
            </a:r>
            <a:r>
              <a:rPr lang="zh-CN" altLang="en-US" sz="1000" kern="100" dirty="0">
                <a:solidFill>
                  <a:prstClr val="black"/>
                </a:solidFill>
                <a:latin typeface="微软雅黑" panose="020B0503020204020204" pitchFamily="34" charset="-122"/>
                <a:ea typeface="微软雅黑" panose="020B0503020204020204" pitchFamily="34" charset="-122"/>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需要申请公司提供额外资料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辅助</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判断是否批准其申请的依据，申请公司</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需配合</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提供。否则，</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广汽埃安新能源汽车股份有限公司</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有权拒绝其申请</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申请公司应保证具备履行后续合作事宜要求的独立的决策能力和履行能力。</a:t>
            </a:r>
            <a:endParaRPr lang="en-US" altLang="zh-CN" sz="1000" kern="100" dirty="0">
              <a:solidFill>
                <a:prstClr val="black"/>
              </a:solidFill>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454660" indent="227330" algn="just">
              <a:lnSpc>
                <a:spcPct val="125000"/>
              </a:lnSpc>
            </a:pP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                                                                              申请公司</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盖章</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marL="454660" indent="227330"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法人</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董事长</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签名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a:p>
            <a:pPr indent="681990" algn="just">
              <a:lnSpc>
                <a:spcPct val="125000"/>
              </a:lnSpc>
            </a:pP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日</a:t>
            </a:r>
            <a:r>
              <a:rPr lang="en-US" altLang="zh-CN" sz="1000"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ea typeface="微软雅黑" panose="020B0503020204020204" pitchFamily="34" charset="-122"/>
                <a:cs typeface="Arial Unicode MS"/>
              </a:rPr>
              <a:t>期 ：</a:t>
            </a:r>
            <a:r>
              <a:rPr lang="en-US" altLang="zh-CN" sz="1000" u="sng"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年</a:t>
            </a:r>
            <a:r>
              <a:rPr lang="zh-CN" altLang="en-US" sz="1000" u="sng"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月</a:t>
            </a:r>
            <a:r>
              <a:rPr lang="zh-CN" altLang="en-US" sz="1000" u="sng" kern="100" dirty="0">
                <a:solidFill>
                  <a:prstClr val="black"/>
                </a:solidFill>
                <a:latin typeface="微软雅黑" panose="020B0503020204020204" pitchFamily="34" charset="-122"/>
                <a:ea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ea typeface="微软雅黑" panose="020B0503020204020204" pitchFamily="34" charset="-122"/>
                <a:cs typeface="Arial Unicode MS"/>
              </a:rPr>
              <a:t>日</a:t>
            </a:r>
            <a:r>
              <a:rPr lang="en-US" altLang="zh-CN" sz="1000" u="sng" kern="100" dirty="0">
                <a:solidFill>
                  <a:prstClr val="black"/>
                </a:solidFill>
                <a:latin typeface="微软雅黑" panose="020B0503020204020204" pitchFamily="34" charset="-122"/>
                <a:ea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683568" y="2850055"/>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TextBox 4"/>
          <p:cNvSpPr txBox="1"/>
          <p:nvPr/>
        </p:nvSpPr>
        <p:spPr>
          <a:xfrm>
            <a:off x="2540" y="452449"/>
            <a:ext cx="9118600" cy="499624"/>
          </a:xfrm>
          <a:prstGeom prst="rect">
            <a:avLst/>
          </a:prstGeom>
          <a:noFill/>
        </p:spPr>
        <p:txBody>
          <a:bodyPr wrap="square" rtlCol="0">
            <a:spAutoFit/>
          </a:bodyPr>
          <a:lstStyle/>
          <a:p>
            <a:pPr algn="ctr" defTabSz="914400">
              <a:lnSpc>
                <a:spcPct val="150000"/>
              </a:lnSpc>
            </a:pPr>
            <a:r>
              <a:rPr lang="zh-CN" altLang="en-US" sz="2000" b="1" dirty="0">
                <a:solidFill>
                  <a:prstClr val="black"/>
                </a:solidFill>
                <a:latin typeface="微软雅黑" panose="020B0503020204020204" pitchFamily="34" charset="-122"/>
                <a:ea typeface="微软雅黑" panose="020B0503020204020204" pitchFamily="34" charset="-122"/>
              </a:rPr>
              <a:t>申请公司声明</a:t>
            </a:r>
          </a:p>
        </p:txBody>
      </p:sp>
      <p:sp>
        <p:nvSpPr>
          <p:cNvPr id="6" name="矩形 5">
            <a:extLst>
              <a:ext uri="{FF2B5EF4-FFF2-40B4-BE49-F238E27FC236}">
                <a16:creationId xmlns="" xmlns:a16="http://schemas.microsoft.com/office/drawing/2014/main" id="{459DE502-3493-FB5D-393E-3480B5397989}"/>
              </a:ext>
            </a:extLst>
          </p:cNvPr>
          <p:cNvSpPr/>
          <p:nvPr/>
        </p:nvSpPr>
        <p:spPr>
          <a:xfrm>
            <a:off x="323528" y="158943"/>
            <a:ext cx="1799590" cy="396583"/>
          </a:xfrm>
          <a:prstGeom prst="rect">
            <a:avLst/>
          </a:prstGeom>
        </p:spPr>
        <p:txBody>
          <a:bodyPr wrap="square" anchor="ctr" anchorCtr="0">
            <a:spAutoFit/>
          </a:bodyPr>
          <a:lstStyle/>
          <a:p>
            <a:pPr>
              <a:lnSpc>
                <a:spcPct val="120000"/>
              </a:lnSpc>
              <a:spcAft>
                <a:spcPts val="0"/>
              </a:spcAft>
              <a:defRPr/>
            </a:pPr>
            <a:r>
              <a:rPr lang="zh-CN" altLang="en-US" sz="1800" b="1" kern="100" dirty="0">
                <a:solidFill>
                  <a:srgbClr val="2DCAD1"/>
                </a:solidFill>
                <a:latin typeface="微软雅黑" panose="020B0503020204020204" pitchFamily="34" charset="-122"/>
                <a:ea typeface="微软雅黑" panose="020B0503020204020204" pitchFamily="34" charset="-122"/>
              </a:rPr>
              <a:t>申请公司申明</a:t>
            </a:r>
          </a:p>
        </p:txBody>
      </p:sp>
    </p:spTree>
    <p:extLst>
      <p:ext uri="{BB962C8B-B14F-4D97-AF65-F5344CB8AC3E}">
        <p14:creationId xmlns:p14="http://schemas.microsoft.com/office/powerpoint/2010/main" val="1226674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2172" y="629561"/>
            <a:ext cx="8593839" cy="3310341"/>
          </a:xfrm>
          <a:prstGeom prst="rect">
            <a:avLst/>
          </a:prstGeom>
        </p:spPr>
        <p:txBody>
          <a:bodyPr wrap="square" lIns="77925" tIns="38963" rIns="77925" bIns="38963">
            <a:spAutoFit/>
          </a:bodyPr>
          <a:lstStyle/>
          <a:p>
            <a:pPr algn="just">
              <a:lnSpc>
                <a:spcPct val="150000"/>
              </a:lnSpc>
            </a:pPr>
            <a:r>
              <a:rPr lang="zh-CN" altLang="zh-CN" sz="1000" b="1" kern="100" dirty="0">
                <a:solidFill>
                  <a:srgbClr val="2DCAD1"/>
                </a:solidFill>
                <a:latin typeface="微软雅黑" panose="020B0503020204020204" pitchFamily="34" charset="-122"/>
                <a:ea typeface="微软雅黑" panose="020B0503020204020204" pitchFamily="34" charset="-122"/>
              </a:rPr>
              <a:t>【附表】</a:t>
            </a:r>
            <a:endParaRPr lang="zh-CN" altLang="zh-CN" sz="900" kern="100" dirty="0">
              <a:solidFill>
                <a:srgbClr val="2DCAD1"/>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关于建设</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p>
        </p:txBody>
      </p:sp>
      <p:sp>
        <p:nvSpPr>
          <p:cNvPr id="4" name="矩形 3">
            <a:extLst>
              <a:ext uri="{FF2B5EF4-FFF2-40B4-BE49-F238E27FC236}">
                <a16:creationId xmlns="" xmlns:a16="http://schemas.microsoft.com/office/drawing/2014/main" id="{F8F964D7-6BF7-EABB-AE99-E42C9D001F52}"/>
              </a:ext>
            </a:extLst>
          </p:cNvPr>
          <p:cNvSpPr/>
          <p:nvPr/>
        </p:nvSpPr>
        <p:spPr>
          <a:xfrm>
            <a:off x="323528" y="186194"/>
            <a:ext cx="2016224"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六、需提供的附件</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714768988"/>
              </p:ext>
            </p:extLst>
          </p:nvPr>
        </p:nvGraphicFramePr>
        <p:xfrm>
          <a:off x="211756" y="716771"/>
          <a:ext cx="8680720" cy="1622190"/>
        </p:xfrm>
        <a:graphic>
          <a:graphicData uri="http://schemas.openxmlformats.org/drawingml/2006/table">
            <a:tbl>
              <a:tblPr/>
              <a:tblGrid>
                <a:gridCol w="993875">
                  <a:extLst>
                    <a:ext uri="{9D8B030D-6E8A-4147-A177-3AD203B41FA5}">
                      <a16:colId xmlns="" xmlns:a16="http://schemas.microsoft.com/office/drawing/2014/main" val="20000"/>
                    </a:ext>
                  </a:extLst>
                </a:gridCol>
                <a:gridCol w="722782">
                  <a:extLst>
                    <a:ext uri="{9D8B030D-6E8A-4147-A177-3AD203B41FA5}">
                      <a16:colId xmlns="" xmlns:a16="http://schemas.microsoft.com/office/drawing/2014/main" val="20001"/>
                    </a:ext>
                  </a:extLst>
                </a:gridCol>
                <a:gridCol w="814104">
                  <a:extLst>
                    <a:ext uri="{9D8B030D-6E8A-4147-A177-3AD203B41FA5}">
                      <a16:colId xmlns="" xmlns:a16="http://schemas.microsoft.com/office/drawing/2014/main" val="20002"/>
                    </a:ext>
                  </a:extLst>
                </a:gridCol>
                <a:gridCol w="618538">
                  <a:extLst>
                    <a:ext uri="{9D8B030D-6E8A-4147-A177-3AD203B41FA5}">
                      <a16:colId xmlns="" xmlns:a16="http://schemas.microsoft.com/office/drawing/2014/main" val="20003"/>
                    </a:ext>
                  </a:extLst>
                </a:gridCol>
                <a:gridCol w="611453">
                  <a:extLst>
                    <a:ext uri="{9D8B030D-6E8A-4147-A177-3AD203B41FA5}">
                      <a16:colId xmlns="" xmlns:a16="http://schemas.microsoft.com/office/drawing/2014/main" val="20004"/>
                    </a:ext>
                  </a:extLst>
                </a:gridCol>
                <a:gridCol w="614996">
                  <a:extLst>
                    <a:ext uri="{9D8B030D-6E8A-4147-A177-3AD203B41FA5}">
                      <a16:colId xmlns="" xmlns:a16="http://schemas.microsoft.com/office/drawing/2014/main" val="20006"/>
                    </a:ext>
                  </a:extLst>
                </a:gridCol>
                <a:gridCol w="614996">
                  <a:extLst>
                    <a:ext uri="{9D8B030D-6E8A-4147-A177-3AD203B41FA5}">
                      <a16:colId xmlns="" xmlns:a16="http://schemas.microsoft.com/office/drawing/2014/main" val="20007"/>
                    </a:ext>
                  </a:extLst>
                </a:gridCol>
                <a:gridCol w="614996">
                  <a:extLst>
                    <a:ext uri="{9D8B030D-6E8A-4147-A177-3AD203B41FA5}">
                      <a16:colId xmlns="" xmlns:a16="http://schemas.microsoft.com/office/drawing/2014/main" val="20008"/>
                    </a:ext>
                  </a:extLst>
                </a:gridCol>
                <a:gridCol w="614996">
                  <a:extLst>
                    <a:ext uri="{9D8B030D-6E8A-4147-A177-3AD203B41FA5}">
                      <a16:colId xmlns="" xmlns:a16="http://schemas.microsoft.com/office/drawing/2014/main" val="20009"/>
                    </a:ext>
                  </a:extLst>
                </a:gridCol>
                <a:gridCol w="614996">
                  <a:extLst>
                    <a:ext uri="{9D8B030D-6E8A-4147-A177-3AD203B41FA5}">
                      <a16:colId xmlns="" xmlns:a16="http://schemas.microsoft.com/office/drawing/2014/main" val="20010"/>
                    </a:ext>
                  </a:extLst>
                </a:gridCol>
                <a:gridCol w="614996">
                  <a:extLst>
                    <a:ext uri="{9D8B030D-6E8A-4147-A177-3AD203B41FA5}">
                      <a16:colId xmlns="" xmlns:a16="http://schemas.microsoft.com/office/drawing/2014/main" val="20011"/>
                    </a:ext>
                  </a:extLst>
                </a:gridCol>
                <a:gridCol w="614996">
                  <a:extLst>
                    <a:ext uri="{9D8B030D-6E8A-4147-A177-3AD203B41FA5}">
                      <a16:colId xmlns="" xmlns:a16="http://schemas.microsoft.com/office/drawing/2014/main" val="20012"/>
                    </a:ext>
                  </a:extLst>
                </a:gridCol>
                <a:gridCol w="614996">
                  <a:extLst>
                    <a:ext uri="{9D8B030D-6E8A-4147-A177-3AD203B41FA5}">
                      <a16:colId xmlns="" xmlns:a16="http://schemas.microsoft.com/office/drawing/2014/main" val="20013"/>
                    </a:ext>
                  </a:extLst>
                </a:gridCol>
              </a:tblGrid>
              <a:tr h="36942">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类别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级别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面宽</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r>
                        <a:rPr lang="en-US" altLang="zh-CN" sz="800" b="1" i="0" u="none" strike="noStrike" dirty="0">
                          <a:solidFill>
                            <a:schemeClr val="bg1"/>
                          </a:solidFill>
                          <a:effectLst/>
                          <a:latin typeface="微软雅黑" panose="020B0503020204020204" pitchFamily="34" charset="-122"/>
                          <a:ea typeface="微软雅黑" panose="020B0503020204020204" pitchFamily="34" charset="-122"/>
                        </a:rPr>
                        <a:t>m</a:t>
                      </a: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总面积</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销售</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部分（㎡）</a:t>
                      </a:r>
                    </a:p>
                  </a:txBody>
                  <a:tcPr marL="4826" marR="4826" marT="4826" marB="0" anchor="ctr">
                    <a:lnL w="6350" cap="flat" cmpd="sng" algn="ctr">
                      <a:solidFill>
                        <a:srgbClr val="000000"/>
                      </a:solidFill>
                      <a:prstDash val="solid"/>
                      <a:round/>
                      <a:headEnd type="none" w="med" len="med"/>
                      <a:tailEnd type="none" w="med" len="med"/>
                    </a:lnL>
                    <a:lnR>
                      <a:noFill/>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售后</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部分（㎡）</a:t>
                      </a:r>
                    </a:p>
                  </a:txBody>
                  <a:tcPr marL="4826" marR="4826" marT="4826"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endParaRPr lang="zh-CN" altLang="en-US" sz="1100" dirty="0"/>
                    </a:p>
                  </a:txBody>
                  <a:tcPr marL="4826" marR="4826" marT="4826"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售后钣喷共享（㎡）</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工位</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（不含四轮、</a:t>
                      </a: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大梁校正、</a:t>
                      </a: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烤漆房）</a:t>
                      </a:r>
                      <a:endParaRPr lang="en-US" altLang="zh-CN" sz="5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extLst>
                  <a:ext uri="{0D108BD9-81ED-4DB2-BD59-A6C34878D82A}">
                    <a16:rowId xmlns="" xmlns:a16="http://schemas.microsoft.com/office/drawing/2014/main" val="10001"/>
                  </a:ext>
                </a:extLst>
              </a:tr>
              <a:tr h="3796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功能区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办公区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功能区</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marL="0" marR="0" indent="0" algn="ctr" defTabSz="685800" rtl="0" eaLnBrk="1" fontAlgn="auto" latinLnBrk="0" hangingPunct="1">
                        <a:lnSpc>
                          <a:spcPct val="100000"/>
                        </a:lnSpc>
                        <a:spcBef>
                          <a:spcPts val="0"/>
                        </a:spcBef>
                        <a:spcAft>
                          <a:spcPts val="0"/>
                        </a:spcAft>
                        <a:buClrTx/>
                        <a:buSzTx/>
                        <a:buFontTx/>
                        <a:buNone/>
                        <a:defRPr/>
                      </a:pP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一层、二层</a:t>
                      </a: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 （㎡）</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车间</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val="10003"/>
                  </a:ext>
                </a:extLst>
              </a:tr>
              <a:tr h="356683">
                <a:tc rowSpan="3">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体验中心</a:t>
                      </a:r>
                      <a:endParaRPr lang="en-US" altLang="zh-CN"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980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5"/>
                  </a:ext>
                </a:extLst>
              </a:tr>
              <a:tr h="356683">
                <a:tc vMerge="1">
                  <a:txBody>
                    <a:bodyPr/>
                    <a:lstStyle/>
                    <a:p>
                      <a:endParaRPr lang="zh-CN"/>
                    </a:p>
                  </a:txBody>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420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550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6"/>
                  </a:ext>
                </a:extLst>
              </a:tr>
              <a:tr h="356683">
                <a:tc vMerge="1">
                  <a:txBody>
                    <a:bodyPr/>
                    <a:lstStyle/>
                    <a:p>
                      <a:endParaRPr lang="zh-CN"/>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kern="1200" dirty="0">
                          <a:solidFill>
                            <a:schemeClr val="tx1"/>
                          </a:solidFill>
                          <a:effectLst/>
                          <a:latin typeface="微软雅黑" panose="020B0503020204020204" pitchFamily="34" charset="-122"/>
                          <a:ea typeface="微软雅黑" panose="020B0503020204020204" pitchFamily="34" charset="-122"/>
                          <a:cs typeface="+mn-cs"/>
                        </a:rPr>
                        <a:t>A3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2">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550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4"/>
                  </a:ext>
                </a:extLst>
              </a:tr>
            </a:tbl>
          </a:graphicData>
        </a:graphic>
      </p:graphicFrame>
      <p:sp>
        <p:nvSpPr>
          <p:cNvPr id="2" name="矩形 1">
            <a:extLst>
              <a:ext uri="{FF2B5EF4-FFF2-40B4-BE49-F238E27FC236}">
                <a16:creationId xmlns="" xmlns:a16="http://schemas.microsoft.com/office/drawing/2014/main" id="{C09F7C4C-1D83-8FF1-FA1E-EED329863D48}"/>
              </a:ext>
            </a:extLst>
          </p:cNvPr>
          <p:cNvSpPr/>
          <p:nvPr/>
        </p:nvSpPr>
        <p:spPr>
          <a:xfrm>
            <a:off x="323528" y="186194"/>
            <a:ext cx="3240360"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七、附件</a:t>
            </a:r>
            <a:r>
              <a:rPr lang="zh-CN" altLang="en-US" sz="1800" b="1" kern="100" dirty="0" smtClean="0">
                <a:solidFill>
                  <a:srgbClr val="2DCAD1"/>
                </a:solidFill>
                <a:latin typeface="微软雅黑" panose="020B0503020204020204" pitchFamily="34" charset="-122"/>
                <a:ea typeface="微软雅黑" panose="020B0503020204020204" pitchFamily="34" charset="-122"/>
              </a:rPr>
              <a:t>：</a:t>
            </a:r>
            <a:r>
              <a:rPr lang="zh-CN" altLang="en-US" sz="1800" b="1" kern="100" dirty="0">
                <a:solidFill>
                  <a:srgbClr val="2DCAD1"/>
                </a:solidFill>
                <a:latin typeface="微软雅黑" panose="020B0503020204020204" pitchFamily="34" charset="-122"/>
                <a:ea typeface="微软雅黑" panose="020B0503020204020204" pitchFamily="34" charset="-122"/>
              </a:rPr>
              <a:t>昊铂</a:t>
            </a:r>
            <a:r>
              <a:rPr lang="zh-CN" altLang="en-US" sz="1800" b="1" kern="100" dirty="0" smtClean="0">
                <a:solidFill>
                  <a:srgbClr val="2DCAD1"/>
                </a:solidFill>
                <a:latin typeface="微软雅黑" panose="020B0503020204020204" pitchFamily="34" charset="-122"/>
                <a:ea typeface="微软雅黑" panose="020B0503020204020204" pitchFamily="34" charset="-122"/>
              </a:rPr>
              <a:t>埃安</a:t>
            </a:r>
            <a:r>
              <a:rPr lang="zh-CN" altLang="en-US" sz="1800" b="1" kern="100" dirty="0">
                <a:solidFill>
                  <a:srgbClr val="2DCAD1"/>
                </a:solidFill>
                <a:latin typeface="微软雅黑" panose="020B0503020204020204" pitchFamily="34" charset="-122"/>
                <a:ea typeface="微软雅黑" panose="020B0503020204020204" pitchFamily="34" charset="-122"/>
              </a:rPr>
              <a:t>建店标准</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52"/>
          <p:cNvSpPr txBox="1"/>
          <p:nvPr/>
        </p:nvSpPr>
        <p:spPr>
          <a:xfrm>
            <a:off x="467866" y="4706028"/>
            <a:ext cx="8224242" cy="376832"/>
          </a:xfrm>
          <a:prstGeom prst="rect">
            <a:avLst/>
          </a:prstGeom>
          <a:solidFill>
            <a:schemeClr val="bg1"/>
          </a:solidFill>
          <a:ln>
            <a:solidFill>
              <a:srgbClr val="00A5AE"/>
            </a:solidFill>
          </a:ln>
        </p:spPr>
        <p:txBody>
          <a:bodyPr wrap="square" lIns="103885" tIns="51942" rIns="103885" bIns="51942" rtlCol="0">
            <a:spAutoFit/>
          </a:bodyPr>
          <a:lstStyle/>
          <a:p>
            <a:pPr defTabSz="914400">
              <a:lnSpc>
                <a:spcPct val="150000"/>
              </a:lnSpc>
            </a:pPr>
            <a:r>
              <a:rPr lang="zh-CN" altLang="en-US" sz="1335" dirty="0">
                <a:solidFill>
                  <a:srgbClr val="00A5AE"/>
                </a:solidFill>
                <a:latin typeface="微软雅黑" panose="020B0503020204020204" pitchFamily="34" charset="-122"/>
                <a:ea typeface="微软雅黑" panose="020B0503020204020204" pitchFamily="34" charset="-122"/>
              </a:rPr>
              <a:t>备注：本页</a:t>
            </a:r>
            <a:r>
              <a:rPr lang="en-US" altLang="zh-CN" sz="1335" dirty="0">
                <a:solidFill>
                  <a:srgbClr val="00A5AE"/>
                </a:solidFill>
                <a:latin typeface="微软雅黑" panose="020B0503020204020204" pitchFamily="34" charset="-122"/>
                <a:ea typeface="微软雅黑" panose="020B0503020204020204" pitchFamily="34" charset="-122"/>
              </a:rPr>
              <a:t>logo</a:t>
            </a:r>
            <a:r>
              <a:rPr lang="zh-CN" altLang="en-US" sz="1335" dirty="0">
                <a:solidFill>
                  <a:srgbClr val="00A5AE"/>
                </a:solidFill>
                <a:latin typeface="微软雅黑" panose="020B0503020204020204" pitchFamily="34" charset="-122"/>
                <a:ea typeface="微软雅黑" panose="020B0503020204020204" pitchFamily="34" charset="-122"/>
              </a:rPr>
              <a:t>用于候选卫星图地图标注</a:t>
            </a:r>
          </a:p>
        </p:txBody>
      </p:sp>
      <p:sp>
        <p:nvSpPr>
          <p:cNvPr id="3" name="圆角矩形 55"/>
          <p:cNvSpPr>
            <a:spLocks noChangeArrowheads="1"/>
          </p:cNvSpPr>
          <p:nvPr/>
        </p:nvSpPr>
        <p:spPr bwMode="auto">
          <a:xfrm>
            <a:off x="395536" y="613659"/>
            <a:ext cx="8424936" cy="4049195"/>
          </a:xfrm>
          <a:prstGeom prst="roundRect">
            <a:avLst>
              <a:gd name="adj" fmla="val 3713"/>
            </a:avLst>
          </a:prstGeom>
          <a:solidFill>
            <a:schemeClr val="bg1"/>
          </a:solidFill>
          <a:ln w="12700" algn="ctr">
            <a:solidFill>
              <a:srgbClr val="00A5AE"/>
            </a:solidFill>
            <a:round/>
          </a:ln>
        </p:spPr>
        <p:txBody>
          <a:bodyPr lIns="73041" tIns="36519" rIns="73041" bIns="3651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endParaRPr lang="zh-CN" altLang="en-US" sz="2400" dirty="0">
              <a:solidFill>
                <a:prstClr val="black"/>
              </a:solidFill>
              <a:ea typeface="微软雅黑" panose="020B0503020204020204" pitchFamily="34" charset="-122"/>
            </a:endParaRPr>
          </a:p>
        </p:txBody>
      </p:sp>
      <p:pic>
        <p:nvPicPr>
          <p:cNvPr id="52" name="Picture 2"/>
          <p:cNvPicPr>
            <a:picLocks noChangeAspect="1" noChangeArrowheads="1"/>
          </p:cNvPicPr>
          <p:nvPr/>
        </p:nvPicPr>
        <p:blipFill>
          <a:blip r:embed="rId2" cstate="email"/>
          <a:srcRect/>
          <a:stretch>
            <a:fillRect/>
          </a:stretch>
        </p:blipFill>
        <p:spPr bwMode="auto">
          <a:xfrm>
            <a:off x="6531829" y="898896"/>
            <a:ext cx="329348" cy="31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3" cstate="print"/>
          <a:srcRect/>
          <a:stretch>
            <a:fillRect/>
          </a:stretch>
        </p:blipFill>
        <p:spPr bwMode="auto">
          <a:xfrm>
            <a:off x="2743147" y="1327359"/>
            <a:ext cx="777457" cy="13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6"/>
          <p:cNvPicPr>
            <a:picLocks noChangeAspect="1" noChangeArrowheads="1"/>
          </p:cNvPicPr>
          <p:nvPr/>
        </p:nvPicPr>
        <p:blipFill>
          <a:blip r:embed="rId4" cstate="email"/>
          <a:srcRect/>
          <a:stretch>
            <a:fillRect/>
          </a:stretch>
        </p:blipFill>
        <p:spPr bwMode="auto">
          <a:xfrm>
            <a:off x="7908577" y="1296285"/>
            <a:ext cx="797805" cy="124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1" descr="E:\广汽传祺\开拓系\汽车商标\奇瑞.png"/>
          <p:cNvPicPr>
            <a:picLocks noChangeAspect="1" noChangeArrowheads="1"/>
          </p:cNvPicPr>
          <p:nvPr/>
        </p:nvPicPr>
        <p:blipFill>
          <a:blip r:embed="rId5" cstate="email"/>
          <a:srcRect/>
          <a:stretch>
            <a:fillRect/>
          </a:stretch>
        </p:blipFill>
        <p:spPr bwMode="auto">
          <a:xfrm>
            <a:off x="5424048" y="895954"/>
            <a:ext cx="349471" cy="21526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6" cstate="email"/>
          <a:srcRect/>
          <a:stretch>
            <a:fillRect/>
          </a:stretch>
        </p:blipFill>
        <p:spPr bwMode="auto">
          <a:xfrm>
            <a:off x="2771800" y="841968"/>
            <a:ext cx="360312" cy="42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图片 65"/>
          <p:cNvPicPr>
            <a:picLocks noChangeAspect="1"/>
          </p:cNvPicPr>
          <p:nvPr/>
        </p:nvPicPr>
        <p:blipFill>
          <a:blip r:embed="rId7" cstate="screen"/>
          <a:stretch>
            <a:fillRect/>
          </a:stretch>
        </p:blipFill>
        <p:spPr>
          <a:xfrm>
            <a:off x="683137" y="1864904"/>
            <a:ext cx="784734" cy="371790"/>
          </a:xfrm>
          <a:prstGeom prst="rect">
            <a:avLst/>
          </a:prstGeom>
        </p:spPr>
      </p:pic>
      <p:pic>
        <p:nvPicPr>
          <p:cNvPr id="67" name="图片 66"/>
          <p:cNvPicPr>
            <a:picLocks noChangeAspect="1"/>
          </p:cNvPicPr>
          <p:nvPr/>
        </p:nvPicPr>
        <p:blipFill>
          <a:blip r:embed="rId8" cstate="screen"/>
          <a:stretch>
            <a:fillRect/>
          </a:stretch>
        </p:blipFill>
        <p:spPr>
          <a:xfrm>
            <a:off x="1648899" y="1826610"/>
            <a:ext cx="688172" cy="371790"/>
          </a:xfrm>
          <a:prstGeom prst="rect">
            <a:avLst/>
          </a:prstGeom>
        </p:spPr>
      </p:pic>
      <p:pic>
        <p:nvPicPr>
          <p:cNvPr id="68" name="图片 67"/>
          <p:cNvPicPr>
            <a:picLocks noChangeAspect="1"/>
          </p:cNvPicPr>
          <p:nvPr/>
        </p:nvPicPr>
        <p:blipFill>
          <a:blip r:embed="rId9" cstate="screen"/>
          <a:stretch>
            <a:fillRect/>
          </a:stretch>
        </p:blipFill>
        <p:spPr>
          <a:xfrm>
            <a:off x="2555122" y="1820902"/>
            <a:ext cx="806281" cy="371790"/>
          </a:xfrm>
          <a:prstGeom prst="rect">
            <a:avLst/>
          </a:prstGeom>
        </p:spPr>
      </p:pic>
      <p:pic>
        <p:nvPicPr>
          <p:cNvPr id="8" name="图片 7"/>
          <p:cNvPicPr>
            <a:picLocks noChangeAspect="1"/>
          </p:cNvPicPr>
          <p:nvPr/>
        </p:nvPicPr>
        <p:blipFill>
          <a:blip r:embed="rId10"/>
          <a:stretch>
            <a:fillRect/>
          </a:stretch>
        </p:blipFill>
        <p:spPr>
          <a:xfrm>
            <a:off x="6888650" y="898897"/>
            <a:ext cx="301065" cy="318170"/>
          </a:xfrm>
          <a:prstGeom prst="rect">
            <a:avLst/>
          </a:prstGeom>
        </p:spPr>
      </p:pic>
      <p:pic>
        <p:nvPicPr>
          <p:cNvPr id="12" name="图片 11"/>
          <p:cNvPicPr>
            <a:picLocks noChangeAspect="1"/>
          </p:cNvPicPr>
          <p:nvPr/>
        </p:nvPicPr>
        <p:blipFill>
          <a:blip r:embed="rId11"/>
          <a:stretch>
            <a:fillRect/>
          </a:stretch>
        </p:blipFill>
        <p:spPr>
          <a:xfrm>
            <a:off x="8171442" y="904069"/>
            <a:ext cx="239945" cy="279547"/>
          </a:xfrm>
          <a:prstGeom prst="rect">
            <a:avLst/>
          </a:prstGeom>
        </p:spPr>
      </p:pic>
      <p:pic>
        <p:nvPicPr>
          <p:cNvPr id="13" name="图片 12"/>
          <p:cNvPicPr>
            <a:picLocks noChangeAspect="1"/>
          </p:cNvPicPr>
          <p:nvPr/>
        </p:nvPicPr>
        <p:blipFill>
          <a:blip r:embed="rId12"/>
          <a:stretch>
            <a:fillRect/>
          </a:stretch>
        </p:blipFill>
        <p:spPr>
          <a:xfrm>
            <a:off x="3505142" y="1789326"/>
            <a:ext cx="461509" cy="473983"/>
          </a:xfrm>
          <a:prstGeom prst="rect">
            <a:avLst/>
          </a:prstGeom>
        </p:spPr>
      </p:pic>
      <p:pic>
        <p:nvPicPr>
          <p:cNvPr id="15" name="图片 14"/>
          <p:cNvPicPr>
            <a:picLocks noChangeAspect="1"/>
          </p:cNvPicPr>
          <p:nvPr/>
        </p:nvPicPr>
        <p:blipFill>
          <a:blip r:embed="rId13"/>
          <a:stretch>
            <a:fillRect/>
          </a:stretch>
        </p:blipFill>
        <p:spPr>
          <a:xfrm>
            <a:off x="4191103" y="1782535"/>
            <a:ext cx="319755" cy="510873"/>
          </a:xfrm>
          <a:prstGeom prst="rect">
            <a:avLst/>
          </a:prstGeom>
        </p:spPr>
      </p:pic>
      <p:pic>
        <p:nvPicPr>
          <p:cNvPr id="19" name="图片 18"/>
          <p:cNvPicPr>
            <a:picLocks noChangeAspect="1"/>
          </p:cNvPicPr>
          <p:nvPr/>
        </p:nvPicPr>
        <p:blipFill>
          <a:blip r:embed="rId14"/>
          <a:stretch>
            <a:fillRect/>
          </a:stretch>
        </p:blipFill>
        <p:spPr>
          <a:xfrm>
            <a:off x="4758247" y="1789326"/>
            <a:ext cx="455524" cy="465114"/>
          </a:xfrm>
          <a:prstGeom prst="rect">
            <a:avLst/>
          </a:prstGeom>
        </p:spPr>
      </p:pic>
      <p:pic>
        <p:nvPicPr>
          <p:cNvPr id="71" name="Picture 77" descr="6a22e824857549208744f90e"/>
          <p:cNvPicPr>
            <a:picLocks noChangeAspect="1" noChangeArrowheads="1"/>
          </p:cNvPicPr>
          <p:nvPr/>
        </p:nvPicPr>
        <p:blipFill>
          <a:blip r:embed="rId15" cstate="email">
            <a:clrChange>
              <a:clrFrom>
                <a:srgbClr val="E6E5E1"/>
              </a:clrFrom>
              <a:clrTo>
                <a:srgbClr val="E6E5E1">
                  <a:alpha val="0"/>
                </a:srgbClr>
              </a:clrTo>
            </a:clrChange>
          </a:blip>
          <a:srcRect/>
          <a:stretch>
            <a:fillRect/>
          </a:stretch>
        </p:blipFill>
        <p:spPr bwMode="auto">
          <a:xfrm>
            <a:off x="2214498" y="2576521"/>
            <a:ext cx="557302" cy="403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2" name="Picture 79" descr="b9d8b701884f2b151d9583f8"/>
          <p:cNvPicPr>
            <a:picLocks noChangeAspect="1" noChangeArrowheads="1"/>
          </p:cNvPicPr>
          <p:nvPr/>
        </p:nvPicPr>
        <p:blipFill>
          <a:blip r:embed="rId16" cstate="email"/>
          <a:srcRect/>
          <a:stretch>
            <a:fillRect/>
          </a:stretch>
        </p:blipFill>
        <p:spPr bwMode="auto">
          <a:xfrm>
            <a:off x="5180770" y="2521012"/>
            <a:ext cx="626706" cy="4652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3" name="Picture 120" descr="长安马自达"/>
          <p:cNvPicPr>
            <a:picLocks noChangeAspect="1" noChangeArrowheads="1"/>
          </p:cNvPicPr>
          <p:nvPr/>
        </p:nvPicPr>
        <p:blipFill>
          <a:blip r:embed="rId17" cstate="email"/>
          <a:srcRect/>
          <a:stretch>
            <a:fillRect/>
          </a:stretch>
        </p:blipFill>
        <p:spPr bwMode="auto">
          <a:xfrm>
            <a:off x="3850904" y="2624772"/>
            <a:ext cx="1103881" cy="2815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Picture 156" descr="雷克萨斯"/>
          <p:cNvPicPr>
            <a:picLocks noChangeAspect="1" noChangeArrowheads="1"/>
          </p:cNvPicPr>
          <p:nvPr/>
        </p:nvPicPr>
        <p:blipFill>
          <a:blip r:embed="rId18" cstate="email"/>
          <a:srcRect/>
          <a:stretch>
            <a:fillRect/>
          </a:stretch>
        </p:blipFill>
        <p:spPr bwMode="auto">
          <a:xfrm>
            <a:off x="5988644" y="2641868"/>
            <a:ext cx="688079" cy="298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9" descr="E:\广汽传祺\开拓系\汽车商标\东风本田.png"/>
          <p:cNvPicPr>
            <a:picLocks noChangeAspect="1" noChangeArrowheads="1"/>
          </p:cNvPicPr>
          <p:nvPr/>
        </p:nvPicPr>
        <p:blipFill>
          <a:blip r:embed="rId19" cstate="email"/>
          <a:srcRect/>
          <a:stretch>
            <a:fillRect/>
          </a:stretch>
        </p:blipFill>
        <p:spPr bwMode="auto">
          <a:xfrm>
            <a:off x="2932848" y="2624772"/>
            <a:ext cx="703048" cy="28418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E:\广汽传祺\开拓系\汽车商标\广汽丰田.png"/>
          <p:cNvPicPr>
            <a:picLocks noChangeAspect="1" noChangeArrowheads="1"/>
          </p:cNvPicPr>
          <p:nvPr/>
        </p:nvPicPr>
        <p:blipFill>
          <a:blip r:embed="rId20" cstate="email"/>
          <a:srcRect/>
          <a:stretch>
            <a:fillRect/>
          </a:stretch>
        </p:blipFill>
        <p:spPr bwMode="auto">
          <a:xfrm>
            <a:off x="1430553" y="2666763"/>
            <a:ext cx="566089" cy="2487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7"/>
          <p:cNvPicPr>
            <a:picLocks noChangeAspect="1" noChangeArrowheads="1"/>
          </p:cNvPicPr>
          <p:nvPr/>
        </p:nvPicPr>
        <p:blipFill>
          <a:blip r:embed="rId21" cstate="email"/>
          <a:srcRect/>
          <a:stretch>
            <a:fillRect/>
          </a:stretch>
        </p:blipFill>
        <p:spPr bwMode="auto">
          <a:xfrm>
            <a:off x="811340" y="2580340"/>
            <a:ext cx="371964" cy="396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6"/>
          <p:cNvPicPr>
            <a:picLocks noChangeAspect="1" noChangeArrowheads="1"/>
          </p:cNvPicPr>
          <p:nvPr/>
        </p:nvPicPr>
        <p:blipFill>
          <a:blip r:embed="rId22" cstate="email"/>
          <a:srcRect/>
          <a:stretch>
            <a:fillRect/>
          </a:stretch>
        </p:blipFill>
        <p:spPr bwMode="auto">
          <a:xfrm>
            <a:off x="4158701" y="938366"/>
            <a:ext cx="398585" cy="36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76" descr="fcbbb151c4d3f19c8c543005"/>
          <p:cNvPicPr>
            <a:picLocks noChangeAspect="1" noChangeArrowheads="1"/>
          </p:cNvPicPr>
          <p:nvPr/>
        </p:nvPicPr>
        <p:blipFill>
          <a:blip r:embed="rId23" cstate="email"/>
          <a:srcRect/>
          <a:stretch>
            <a:fillRect/>
          </a:stretch>
        </p:blipFill>
        <p:spPr bwMode="auto">
          <a:xfrm>
            <a:off x="2244544" y="3309739"/>
            <a:ext cx="527256" cy="383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84" descr="一汽奥迪"/>
          <p:cNvPicPr>
            <a:picLocks noChangeAspect="1" noChangeArrowheads="1"/>
          </p:cNvPicPr>
          <p:nvPr/>
        </p:nvPicPr>
        <p:blipFill>
          <a:blip r:embed="rId24" cstate="email">
            <a:clrChange>
              <a:clrFrom>
                <a:srgbClr val="FEFEFE"/>
              </a:clrFrom>
              <a:clrTo>
                <a:srgbClr val="FEFEFE">
                  <a:alpha val="0"/>
                </a:srgbClr>
              </a:clrTo>
            </a:clrChange>
          </a:blip>
          <a:srcRect/>
          <a:stretch>
            <a:fillRect/>
          </a:stretch>
        </p:blipFill>
        <p:spPr bwMode="auto">
          <a:xfrm>
            <a:off x="4407313" y="3313739"/>
            <a:ext cx="812759" cy="3425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Picture 2"/>
          <p:cNvPicPr>
            <a:picLocks noChangeAspect="1" noChangeArrowheads="1"/>
          </p:cNvPicPr>
          <p:nvPr/>
        </p:nvPicPr>
        <p:blipFill>
          <a:blip r:embed="rId25" cstate="email"/>
          <a:srcRect/>
          <a:stretch>
            <a:fillRect/>
          </a:stretch>
        </p:blipFill>
        <p:spPr bwMode="auto">
          <a:xfrm>
            <a:off x="913292" y="3439641"/>
            <a:ext cx="932080" cy="210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5" name="Picture 12"/>
          <p:cNvPicPr>
            <a:picLocks noChangeAspect="1" noChangeArrowheads="1"/>
          </p:cNvPicPr>
          <p:nvPr/>
        </p:nvPicPr>
        <p:blipFill>
          <a:blip r:embed="rId26" cstate="email"/>
          <a:srcRect/>
          <a:stretch>
            <a:fillRect/>
          </a:stretch>
        </p:blipFill>
        <p:spPr bwMode="auto">
          <a:xfrm>
            <a:off x="3737853" y="3295492"/>
            <a:ext cx="690131" cy="4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 name="Picture 75" descr="上海通用别克"/>
          <p:cNvPicPr>
            <a:picLocks noChangeAspect="1" noChangeArrowheads="1"/>
          </p:cNvPicPr>
          <p:nvPr/>
        </p:nvPicPr>
        <p:blipFill>
          <a:blip r:embed="rId27" cstate="email">
            <a:clrChange>
              <a:clrFrom>
                <a:srgbClr val="F9F9F9"/>
              </a:clrFrom>
              <a:clrTo>
                <a:srgbClr val="F9F9F9">
                  <a:alpha val="0"/>
                </a:srgbClr>
              </a:clrTo>
            </a:clrChange>
          </a:blip>
          <a:srcRect/>
          <a:stretch>
            <a:fillRect/>
          </a:stretch>
        </p:blipFill>
        <p:spPr bwMode="auto">
          <a:xfrm>
            <a:off x="966929" y="4085994"/>
            <a:ext cx="466307" cy="3922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7" name="Picture 14" descr="ford"/>
          <p:cNvPicPr>
            <a:picLocks noChangeAspect="1" noChangeArrowheads="1"/>
          </p:cNvPicPr>
          <p:nvPr/>
        </p:nvPicPr>
        <p:blipFill>
          <a:blip r:embed="rId28" cstate="email">
            <a:clrChange>
              <a:clrFrom>
                <a:srgbClr val="F6F5FB"/>
              </a:clrFrom>
              <a:clrTo>
                <a:srgbClr val="F6F5FB">
                  <a:alpha val="0"/>
                </a:srgbClr>
              </a:clrTo>
            </a:clrChange>
          </a:blip>
          <a:srcRect/>
          <a:stretch>
            <a:fillRect/>
          </a:stretch>
        </p:blipFill>
        <p:spPr bwMode="auto">
          <a:xfrm>
            <a:off x="3720398" y="4059023"/>
            <a:ext cx="637596" cy="4461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8" name="Picture 18"/>
          <p:cNvPicPr>
            <a:picLocks noChangeAspect="1" noChangeArrowheads="1"/>
          </p:cNvPicPr>
          <p:nvPr/>
        </p:nvPicPr>
        <p:blipFill>
          <a:blip r:embed="rId29" cstate="email"/>
          <a:srcRect/>
          <a:stretch>
            <a:fillRect/>
          </a:stretch>
        </p:blipFill>
        <p:spPr bwMode="auto">
          <a:xfrm>
            <a:off x="5357222" y="1974660"/>
            <a:ext cx="810264" cy="20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19" descr="E:\广汽传祺\开拓系\汽车商标\凯迪拉克.jpg"/>
          <p:cNvPicPr>
            <a:picLocks noChangeAspect="1" noChangeArrowheads="1"/>
          </p:cNvPicPr>
          <p:nvPr/>
        </p:nvPicPr>
        <p:blipFill>
          <a:blip r:embed="rId30" cstate="email"/>
          <a:srcRect/>
          <a:stretch>
            <a:fillRect/>
          </a:stretch>
        </p:blipFill>
        <p:spPr bwMode="auto">
          <a:xfrm>
            <a:off x="2645541" y="4045355"/>
            <a:ext cx="787503" cy="47348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E:\广汽传祺\开拓系\汽车商标\雪佛兰.png"/>
          <p:cNvPicPr>
            <a:picLocks noChangeAspect="1" noChangeArrowheads="1"/>
          </p:cNvPicPr>
          <p:nvPr/>
        </p:nvPicPr>
        <p:blipFill>
          <a:blip r:embed="rId31" cstate="email"/>
          <a:srcRect/>
          <a:stretch>
            <a:fillRect/>
          </a:stretch>
        </p:blipFill>
        <p:spPr bwMode="auto">
          <a:xfrm>
            <a:off x="1706386" y="4105465"/>
            <a:ext cx="706396" cy="30246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4"/>
          <p:cNvPicPr>
            <a:picLocks noChangeAspect="1" noChangeArrowheads="1"/>
          </p:cNvPicPr>
          <p:nvPr/>
        </p:nvPicPr>
        <p:blipFill>
          <a:blip r:embed="rId32" cstate="email"/>
          <a:srcRect/>
          <a:stretch>
            <a:fillRect/>
          </a:stretch>
        </p:blipFill>
        <p:spPr bwMode="auto">
          <a:xfrm>
            <a:off x="6398784" y="1910486"/>
            <a:ext cx="332043" cy="34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33"/>
          <a:stretch>
            <a:fillRect/>
          </a:stretch>
        </p:blipFill>
        <p:spPr>
          <a:xfrm>
            <a:off x="6857866" y="1857590"/>
            <a:ext cx="378749" cy="452055"/>
          </a:xfrm>
          <a:prstGeom prst="rect">
            <a:avLst/>
          </a:prstGeom>
        </p:spPr>
      </p:pic>
      <p:pic>
        <p:nvPicPr>
          <p:cNvPr id="22" name="图片 21"/>
          <p:cNvPicPr>
            <a:picLocks noChangeAspect="1"/>
          </p:cNvPicPr>
          <p:nvPr/>
        </p:nvPicPr>
        <p:blipFill>
          <a:blip r:embed="rId34"/>
          <a:stretch>
            <a:fillRect/>
          </a:stretch>
        </p:blipFill>
        <p:spPr>
          <a:xfrm>
            <a:off x="7379082" y="1953476"/>
            <a:ext cx="405663" cy="260281"/>
          </a:xfrm>
          <a:prstGeom prst="rect">
            <a:avLst/>
          </a:prstGeom>
        </p:spPr>
      </p:pic>
      <p:pic>
        <p:nvPicPr>
          <p:cNvPr id="27" name="图片 26"/>
          <p:cNvPicPr>
            <a:picLocks noChangeAspect="1"/>
          </p:cNvPicPr>
          <p:nvPr/>
        </p:nvPicPr>
        <p:blipFill>
          <a:blip r:embed="rId35"/>
          <a:stretch>
            <a:fillRect/>
          </a:stretch>
        </p:blipFill>
        <p:spPr>
          <a:xfrm>
            <a:off x="7951185" y="1877968"/>
            <a:ext cx="590107" cy="314724"/>
          </a:xfrm>
          <a:prstGeom prst="rect">
            <a:avLst/>
          </a:prstGeom>
        </p:spPr>
      </p:pic>
      <p:pic>
        <p:nvPicPr>
          <p:cNvPr id="98" name="Picture 81" descr="id=PjTzPj0zr0&amp;gp=402&amp;time=nHcLPWczPH6dns"/>
          <p:cNvPicPr>
            <a:picLocks noChangeAspect="1" noChangeArrowheads="1"/>
          </p:cNvPicPr>
          <p:nvPr/>
        </p:nvPicPr>
        <p:blipFill>
          <a:blip r:embed="rId36" cstate="email">
            <a:clrChange>
              <a:clrFrom>
                <a:srgbClr val="F9FFFF"/>
              </a:clrFrom>
              <a:clrTo>
                <a:srgbClr val="F9FFFF">
                  <a:alpha val="0"/>
                </a:srgbClr>
              </a:clrTo>
            </a:clrChange>
          </a:blip>
          <a:srcRect/>
          <a:stretch>
            <a:fillRect/>
          </a:stretch>
        </p:blipFill>
        <p:spPr bwMode="auto">
          <a:xfrm>
            <a:off x="7873262" y="2542990"/>
            <a:ext cx="594080" cy="463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Picture 100" descr="969cbf4469e2cdb2b3b7dc2c"/>
          <p:cNvPicPr>
            <a:picLocks noChangeAspect="1" noChangeArrowheads="1"/>
          </p:cNvPicPr>
          <p:nvPr/>
        </p:nvPicPr>
        <p:blipFill>
          <a:blip r:embed="rId37" cstate="email"/>
          <a:srcRect/>
          <a:stretch>
            <a:fillRect/>
          </a:stretch>
        </p:blipFill>
        <p:spPr bwMode="auto">
          <a:xfrm>
            <a:off x="6856665" y="3340330"/>
            <a:ext cx="622461" cy="3633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0" name="Picture 5"/>
          <p:cNvPicPr>
            <a:picLocks noChangeAspect="1" noChangeArrowheads="1"/>
          </p:cNvPicPr>
          <p:nvPr/>
        </p:nvPicPr>
        <p:blipFill>
          <a:blip r:embed="rId38" cstate="email"/>
          <a:srcRect/>
          <a:stretch>
            <a:fillRect/>
          </a:stretch>
        </p:blipFill>
        <p:spPr bwMode="auto">
          <a:xfrm>
            <a:off x="5287574" y="3372041"/>
            <a:ext cx="325521" cy="28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6"/>
          <p:cNvPicPr>
            <a:picLocks noChangeAspect="1" noChangeArrowheads="1"/>
          </p:cNvPicPr>
          <p:nvPr/>
        </p:nvPicPr>
        <p:blipFill>
          <a:blip r:embed="rId39" cstate="email"/>
          <a:srcRect/>
          <a:stretch>
            <a:fillRect/>
          </a:stretch>
        </p:blipFill>
        <p:spPr bwMode="auto">
          <a:xfrm>
            <a:off x="5695337" y="3393993"/>
            <a:ext cx="361304" cy="262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 name="Picture 25" descr="E:\广汽传祺\开拓系\汽车商标\路虎.jpg"/>
          <p:cNvPicPr>
            <a:picLocks noChangeAspect="1" noChangeArrowheads="1"/>
          </p:cNvPicPr>
          <p:nvPr/>
        </p:nvPicPr>
        <p:blipFill>
          <a:blip r:embed="rId40" cstate="email"/>
          <a:srcRect/>
          <a:stretch>
            <a:fillRect/>
          </a:stretch>
        </p:blipFill>
        <p:spPr bwMode="auto">
          <a:xfrm>
            <a:off x="7793077" y="3287002"/>
            <a:ext cx="883379" cy="511757"/>
          </a:xfrm>
          <a:prstGeom prst="rect">
            <a:avLst/>
          </a:prstGeom>
          <a:noFill/>
          <a:extLst>
            <a:ext uri="{909E8E84-426E-40DD-AFC4-6F175D3DCCD1}">
              <a14:hiddenFill xmlns:a14="http://schemas.microsoft.com/office/drawing/2010/main">
                <a:solidFill>
                  <a:srgbClr val="FFFFFF"/>
                </a:solidFill>
              </a14:hiddenFill>
            </a:ext>
          </a:extLst>
        </p:spPr>
      </p:pic>
      <p:pic>
        <p:nvPicPr>
          <p:cNvPr id="103" name="图片 102"/>
          <p:cNvPicPr>
            <a:picLocks noChangeAspect="1"/>
          </p:cNvPicPr>
          <p:nvPr/>
        </p:nvPicPr>
        <p:blipFill>
          <a:blip r:embed="rId41" cstate="screen"/>
          <a:stretch>
            <a:fillRect/>
          </a:stretch>
        </p:blipFill>
        <p:spPr>
          <a:xfrm>
            <a:off x="4579987" y="4106410"/>
            <a:ext cx="531469" cy="371790"/>
          </a:xfrm>
          <a:prstGeom prst="rect">
            <a:avLst/>
          </a:prstGeom>
        </p:spPr>
      </p:pic>
      <p:pic>
        <p:nvPicPr>
          <p:cNvPr id="29" name="图片 28"/>
          <p:cNvPicPr>
            <a:picLocks noChangeAspect="1"/>
          </p:cNvPicPr>
          <p:nvPr/>
        </p:nvPicPr>
        <p:blipFill>
          <a:blip r:embed="rId42"/>
          <a:stretch>
            <a:fillRect/>
          </a:stretch>
        </p:blipFill>
        <p:spPr>
          <a:xfrm>
            <a:off x="6885903" y="2602637"/>
            <a:ext cx="682954" cy="358674"/>
          </a:xfrm>
          <a:prstGeom prst="rect">
            <a:avLst/>
          </a:prstGeom>
        </p:spPr>
      </p:pic>
      <p:pic>
        <p:nvPicPr>
          <p:cNvPr id="30" name="图片 29"/>
          <p:cNvPicPr>
            <a:picLocks noChangeAspect="1"/>
          </p:cNvPicPr>
          <p:nvPr/>
        </p:nvPicPr>
        <p:blipFill>
          <a:blip r:embed="rId43"/>
          <a:stretch>
            <a:fillRect/>
          </a:stretch>
        </p:blipFill>
        <p:spPr>
          <a:xfrm>
            <a:off x="5352040" y="1168669"/>
            <a:ext cx="648072" cy="181818"/>
          </a:xfrm>
          <a:prstGeom prst="rect">
            <a:avLst/>
          </a:prstGeom>
        </p:spPr>
      </p:pic>
      <p:pic>
        <p:nvPicPr>
          <p:cNvPr id="1026" name="Picture 2"/>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7464135" y="1183616"/>
            <a:ext cx="375726" cy="27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479126" y="905112"/>
            <a:ext cx="320610" cy="235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5896465" y="915881"/>
            <a:ext cx="475751" cy="17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6116425" y="1140595"/>
            <a:ext cx="161303" cy="33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6525617" y="1250024"/>
            <a:ext cx="298585" cy="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6904935" y="1305153"/>
            <a:ext cx="239740" cy="149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722381" y="978662"/>
            <a:ext cx="377356" cy="301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3655516" y="926691"/>
            <a:ext cx="421155" cy="39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3273306" y="925893"/>
            <a:ext cx="255376" cy="28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183300" y="3211900"/>
            <a:ext cx="371021" cy="364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6171773" y="3601036"/>
            <a:ext cx="420025" cy="184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5473624" y="1350487"/>
            <a:ext cx="378278" cy="214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5391688" y="4093614"/>
            <a:ext cx="397692" cy="378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1620889" y="960580"/>
            <a:ext cx="418486" cy="2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3081908" y="3265925"/>
            <a:ext cx="422012" cy="4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2244376" y="919207"/>
            <a:ext cx="401165" cy="382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6239716" y="4076196"/>
            <a:ext cx="325089" cy="351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6997688" y="4085001"/>
            <a:ext cx="330861" cy="386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 name="Picture 2"/>
          <p:cNvPicPr>
            <a:picLocks noChangeAspect="1" noChangeArrowheads="1"/>
          </p:cNvPicPr>
          <p:nvPr/>
        </p:nvPicPr>
        <p:blipFill>
          <a:blip r:embed="rId62" cstate="screen">
            <a:extLst>
              <a:ext uri="{28A0092B-C50C-407E-A947-70E740481C1C}">
                <a14:useLocalDpi xmlns:a14="http://schemas.microsoft.com/office/drawing/2010/main"/>
              </a:ext>
            </a:extLst>
          </a:blip>
          <a:srcRect/>
          <a:stretch>
            <a:fillRect/>
          </a:stretch>
        </p:blipFill>
        <p:spPr bwMode="auto">
          <a:xfrm>
            <a:off x="573800" y="966992"/>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a:extLst>
              <a:ext uri="{FF2B5EF4-FFF2-40B4-BE49-F238E27FC236}">
                <a16:creationId xmlns="" xmlns:a16="http://schemas.microsoft.com/office/drawing/2014/main" id="{A093A62F-6DEB-E139-A3F2-61DABD1097F4}"/>
              </a:ext>
            </a:extLst>
          </p:cNvPr>
          <p:cNvSpPr/>
          <p:nvPr/>
        </p:nvSpPr>
        <p:spPr>
          <a:xfrm>
            <a:off x="323528" y="186194"/>
            <a:ext cx="3240360" cy="369332"/>
          </a:xfrm>
          <a:prstGeom prst="rect">
            <a:avLst/>
          </a:prstGeom>
        </p:spPr>
        <p:txBody>
          <a:bodyPr wrap="square" anchor="ctr" anchorCtr="0">
            <a:spAutoFit/>
          </a:bodyPr>
          <a:lstStyle/>
          <a:p>
            <a:r>
              <a:rPr lang="zh-CN" altLang="en-US" sz="1800" b="1" kern="100" dirty="0">
                <a:solidFill>
                  <a:srgbClr val="2DCAD1"/>
                </a:solidFill>
                <a:latin typeface="微软雅黑" panose="020B0503020204020204" pitchFamily="34" charset="-122"/>
                <a:ea typeface="微软雅黑" panose="020B0503020204020204" pitchFamily="34" charset="-122"/>
              </a:rPr>
              <a:t>八、附件：汽车品牌</a:t>
            </a:r>
            <a:r>
              <a:rPr lang="en-US" altLang="zh-CN" sz="1800" b="1" kern="100" dirty="0">
                <a:solidFill>
                  <a:srgbClr val="2DCAD1"/>
                </a:solidFill>
                <a:latin typeface="微软雅黑" panose="020B0503020204020204" pitchFamily="34" charset="-122"/>
                <a:ea typeface="微软雅黑" panose="020B0503020204020204" pitchFamily="34" charset="-122"/>
              </a:rPr>
              <a:t>LOGO</a:t>
            </a:r>
          </a:p>
        </p:txBody>
      </p:sp>
    </p:spTree>
    <p:extLst>
      <p:ext uri="{BB962C8B-B14F-4D97-AF65-F5344CB8AC3E}">
        <p14:creationId xmlns:p14="http://schemas.microsoft.com/office/powerpoint/2010/main" val="9524642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descr="资源 3@2x">
            <a:extLst>
              <a:ext uri="{FF2B5EF4-FFF2-40B4-BE49-F238E27FC236}">
                <a16:creationId xmlns="" xmlns:a16="http://schemas.microsoft.com/office/drawing/2014/main" id="{4C5E6321-BE65-C1B4-1DD7-A27FD51FAA0E}"/>
              </a:ext>
            </a:extLst>
          </p:cNvPr>
          <p:cNvPicPr>
            <a:picLocks noChangeAspect="1"/>
          </p:cNvPicPr>
          <p:nvPr/>
        </p:nvPicPr>
        <p:blipFill>
          <a:blip r:embed="rId2"/>
          <a:stretch>
            <a:fillRect/>
          </a:stretch>
        </p:blipFill>
        <p:spPr>
          <a:xfrm>
            <a:off x="2267744" y="2500023"/>
            <a:ext cx="1760696" cy="194786"/>
          </a:xfrm>
          <a:prstGeom prst="rect">
            <a:avLst/>
          </a:prstGeom>
          <a:noFill/>
        </p:spPr>
      </p:pic>
      <p:cxnSp>
        <p:nvCxnSpPr>
          <p:cNvPr id="5" name="直线连接符 6">
            <a:extLst>
              <a:ext uri="{FF2B5EF4-FFF2-40B4-BE49-F238E27FC236}">
                <a16:creationId xmlns="" xmlns:a16="http://schemas.microsoft.com/office/drawing/2014/main" id="{7CAB4B65-2B65-2800-BC12-B4C72BAE8AC6}"/>
              </a:ext>
            </a:extLst>
          </p:cNvPr>
          <p:cNvCxnSpPr/>
          <p:nvPr/>
        </p:nvCxnSpPr>
        <p:spPr bwMode="auto">
          <a:xfrm>
            <a:off x="4140210" y="2355866"/>
            <a:ext cx="0" cy="432048"/>
          </a:xfrm>
          <a:prstGeom prst="line">
            <a:avLst/>
          </a:prstGeom>
          <a:noFill/>
          <a:ln w="9525" cap="flat" cmpd="sng" algn="ctr">
            <a:solidFill>
              <a:schemeClr val="tx1">
                <a:lumMod val="50000"/>
                <a:lumOff val="50000"/>
              </a:schemeClr>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7">
            <a:extLst>
              <a:ext uri="{FF2B5EF4-FFF2-40B4-BE49-F238E27FC236}">
                <a16:creationId xmlns="" xmlns:a16="http://schemas.microsoft.com/office/drawing/2014/main" id="{A5CC682F-03C5-65F3-74E0-4312C0085758}"/>
              </a:ext>
            </a:extLst>
          </p:cNvPr>
          <p:cNvSpPr txBox="1">
            <a:spLocks noChangeArrowheads="1"/>
          </p:cNvSpPr>
          <p:nvPr/>
        </p:nvSpPr>
        <p:spPr bwMode="auto">
          <a:xfrm>
            <a:off x="4285215" y="2355866"/>
            <a:ext cx="2979100" cy="483099"/>
          </a:xfrm>
          <a:prstGeom prst="rect">
            <a:avLst/>
          </a:prstGeom>
          <a:noFill/>
          <a:ln w="9525">
            <a:noFill/>
            <a:miter lim="800000"/>
          </a:ln>
        </p:spPr>
        <p:txBody>
          <a:bodyPr vert="horz" wrap="square" lIns="0" tIns="0" rIns="0" bIns="0" numCol="1" anchor="t" anchorCtr="0" compatLnSpc="1"/>
          <a:lstStyle/>
          <a:p>
            <a:pPr defTabSz="737870" eaLnBrk="0" hangingPunct="0">
              <a:defRPr/>
            </a:pPr>
            <a:r>
              <a:rPr lang="en-US" altLang="zh-CN"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cs typeface="+mj-cs"/>
              </a:rPr>
              <a:t>Thank you </a:t>
            </a:r>
            <a:r>
              <a:rPr lang="zh-CN" altLang="en-US"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cs typeface="+mj-cs"/>
              </a:rPr>
              <a:t>谢谢</a:t>
            </a:r>
            <a:endParaRPr lang="zh-CN" altLang="en-US" sz="2800" b="1" kern="0" dirty="0">
              <a:gradFill>
                <a:gsLst>
                  <a:gs pos="0">
                    <a:srgbClr val="FC4C02"/>
                  </a:gs>
                  <a:gs pos="62000">
                    <a:schemeClr val="accent1">
                      <a:lumMod val="45000"/>
                      <a:lumOff val="55000"/>
                    </a:schemeClr>
                  </a:gs>
                  <a:gs pos="100000">
                    <a:srgbClr val="47D1D7"/>
                  </a:gs>
                </a:gsLst>
                <a:lin ang="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45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7"/>
          <p:cNvSpPr txBox="1"/>
          <p:nvPr/>
        </p:nvSpPr>
        <p:spPr>
          <a:xfrm>
            <a:off x="2721796" y="1599643"/>
            <a:ext cx="3056515" cy="2322891"/>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申请城市市场评述</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申请公司信息</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新公司商业计划</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新店营销规划</a:t>
            </a:r>
            <a:endParaRPr lang="en-US" altLang="zh-CN"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盈亏分析</a:t>
            </a: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需提供的附件</a:t>
            </a:r>
            <a:endParaRPr lang="en-US" altLang="zh-CN" sz="1200" b="1" dirty="0">
              <a:solidFill>
                <a:prstClr val="black"/>
              </a:solidFill>
              <a:latin typeface="微软雅黑" panose="020B0503020204020204" pitchFamily="34" charset="-122"/>
              <a:ea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ea typeface="微软雅黑" panose="020B0503020204020204" pitchFamily="34" charset="-122"/>
              </a:rPr>
              <a:t>附件</a:t>
            </a:r>
          </a:p>
        </p:txBody>
      </p:sp>
      <p:sp>
        <p:nvSpPr>
          <p:cNvPr id="7" name="TextBox 17"/>
          <p:cNvSpPr txBox="1"/>
          <p:nvPr/>
        </p:nvSpPr>
        <p:spPr>
          <a:xfrm>
            <a:off x="2347329" y="1053676"/>
            <a:ext cx="1096514" cy="42487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2DCAD1"/>
                </a:solidFill>
                <a:latin typeface="微软雅黑" panose="020B0503020204020204" pitchFamily="34" charset="-122"/>
                <a:ea typeface="微软雅黑" panose="020B0503020204020204" pitchFamily="34" charset="-122"/>
              </a:rPr>
              <a:t>目录</a:t>
            </a:r>
          </a:p>
        </p:txBody>
      </p:sp>
      <p:sp>
        <p:nvSpPr>
          <p:cNvPr id="8" name="文本框 7"/>
          <p:cNvSpPr txBox="1"/>
          <p:nvPr/>
        </p:nvSpPr>
        <p:spPr>
          <a:xfrm>
            <a:off x="869613" y="954215"/>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6DDFE5"/>
                </a:solidFill>
                <a:latin typeface="微软雅黑" panose="020B0503020204020204" pitchFamily="34" charset="-122"/>
                <a:ea typeface="微软雅黑" panose="020B0503020204020204" pitchFamily="34" charset="-122"/>
                <a:cs typeface="微软雅黑" panose="020B0503020204020204" pitchFamily="34" charset="-122"/>
              </a:rPr>
              <a:t>CONTENT</a:t>
            </a:r>
            <a:endParaRPr lang="zh-CN" altLang="en-US" b="1" dirty="0">
              <a:solidFill>
                <a:srgbClr val="6DDFE5"/>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任意形状 8"/>
          <p:cNvSpPr/>
          <p:nvPr/>
        </p:nvSpPr>
        <p:spPr bwMode="auto">
          <a:xfrm>
            <a:off x="2419028" y="1041135"/>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prstClr val="black"/>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34855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三</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10"/>
          <p:cNvSpPr/>
          <p:nvPr/>
        </p:nvSpPr>
        <p:spPr bwMode="auto">
          <a:xfrm>
            <a:off x="2436491" y="203784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二</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一</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椭圆 12"/>
          <p:cNvSpPr/>
          <p:nvPr/>
        </p:nvSpPr>
        <p:spPr bwMode="auto">
          <a:xfrm>
            <a:off x="2436491" y="2673681"/>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四</a:t>
            </a:r>
            <a:endParaRPr lang="zh-CN" altLang="en-US" sz="9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椭圆 13"/>
          <p:cNvSpPr/>
          <p:nvPr/>
        </p:nvSpPr>
        <p:spPr bwMode="auto">
          <a:xfrm>
            <a:off x="2436491" y="299881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五</a:t>
            </a:r>
          </a:p>
        </p:txBody>
      </p:sp>
      <p:sp>
        <p:nvSpPr>
          <p:cNvPr id="15" name="椭圆 14"/>
          <p:cNvSpPr/>
          <p:nvPr/>
        </p:nvSpPr>
        <p:spPr bwMode="auto">
          <a:xfrm>
            <a:off x="2436491" y="3322846"/>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六</a:t>
            </a:r>
          </a:p>
        </p:txBody>
      </p:sp>
      <p:sp>
        <p:nvSpPr>
          <p:cNvPr id="16" name="椭圆 15"/>
          <p:cNvSpPr/>
          <p:nvPr/>
        </p:nvSpPr>
        <p:spPr bwMode="auto">
          <a:xfrm>
            <a:off x="2436491" y="3614799"/>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ea typeface="微软雅黑" panose="020B0503020204020204" pitchFamily="34" charset="-122"/>
                <a:cs typeface="微软雅黑" panose="020B0503020204020204" pitchFamily="34" charset="-122"/>
              </a:rPr>
              <a:t>七</a:t>
            </a:r>
          </a:p>
        </p:txBody>
      </p:sp>
    </p:spTree>
    <p:extLst>
      <p:ext uri="{BB962C8B-B14F-4D97-AF65-F5344CB8AC3E}">
        <p14:creationId xmlns:p14="http://schemas.microsoft.com/office/powerpoint/2010/main" val="3205716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369113" y="575510"/>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1.</a:t>
            </a:r>
            <a:r>
              <a:rPr lang="zh-CN" altLang="en-US" kern="100" dirty="0">
                <a:solidFill>
                  <a:srgbClr val="2DCAD1"/>
                </a:solidFill>
                <a:cs typeface="+mn-cs"/>
              </a:rPr>
              <a:t>人口、经济</a:t>
            </a:r>
          </a:p>
        </p:txBody>
      </p:sp>
      <p:sp>
        <p:nvSpPr>
          <p:cNvPr id="10" name="TextBox 109"/>
          <p:cNvSpPr txBox="1"/>
          <p:nvPr/>
        </p:nvSpPr>
        <p:spPr>
          <a:xfrm>
            <a:off x="317989" y="2022078"/>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2.</a:t>
            </a:r>
            <a:r>
              <a:rPr lang="zh-CN" altLang="en-US" kern="100" dirty="0">
                <a:solidFill>
                  <a:srgbClr val="2DCAD1"/>
                </a:solidFill>
                <a:cs typeface="+mn-cs"/>
              </a:rPr>
              <a:t>新能源汽车经销商渠道情况</a:t>
            </a:r>
          </a:p>
        </p:txBody>
      </p:sp>
      <p:sp>
        <p:nvSpPr>
          <p:cNvPr id="13" name="TextBox 3"/>
          <p:cNvSpPr txBox="1"/>
          <p:nvPr/>
        </p:nvSpPr>
        <p:spPr>
          <a:xfrm>
            <a:off x="251520" y="1771051"/>
            <a:ext cx="7976271"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ea typeface="微软雅黑" panose="020B0503020204020204" pitchFamily="34" charset="-122"/>
              </a:rPr>
              <a:t>注：以上均不含常规混合动力和低速纯电动汽车数据</a:t>
            </a:r>
          </a:p>
        </p:txBody>
      </p:sp>
      <p:graphicFrame>
        <p:nvGraphicFramePr>
          <p:cNvPr id="9" name="表格 8"/>
          <p:cNvGraphicFramePr>
            <a:graphicFrameLocks noGrp="1"/>
          </p:cNvGraphicFramePr>
          <p:nvPr>
            <p:custDataLst>
              <p:tags r:id="rId1"/>
            </p:custDataLst>
            <p:extLst>
              <p:ext uri="{D42A27DB-BD31-4B8C-83A1-F6EECF244321}">
                <p14:modId xmlns:p14="http://schemas.microsoft.com/office/powerpoint/2010/main" val="3579988230"/>
              </p:ext>
            </p:extLst>
          </p:nvPr>
        </p:nvGraphicFramePr>
        <p:xfrm>
          <a:off x="369115" y="2346115"/>
          <a:ext cx="8390428" cy="2700306"/>
        </p:xfrm>
        <a:graphic>
          <a:graphicData uri="http://schemas.openxmlformats.org/drawingml/2006/table">
            <a:tbl>
              <a:tblPr/>
              <a:tblGrid>
                <a:gridCol w="1456280">
                  <a:extLst>
                    <a:ext uri="{9D8B030D-6E8A-4147-A177-3AD203B41FA5}">
                      <a16:colId xmlns="" xmlns:a16="http://schemas.microsoft.com/office/drawing/2014/main" val="20000"/>
                    </a:ext>
                  </a:extLst>
                </a:gridCol>
                <a:gridCol w="1262464">
                  <a:extLst>
                    <a:ext uri="{9D8B030D-6E8A-4147-A177-3AD203B41FA5}">
                      <a16:colId xmlns="" xmlns:a16="http://schemas.microsoft.com/office/drawing/2014/main" val="20001"/>
                    </a:ext>
                  </a:extLst>
                </a:gridCol>
                <a:gridCol w="1073409">
                  <a:extLst>
                    <a:ext uri="{9D8B030D-6E8A-4147-A177-3AD203B41FA5}">
                      <a16:colId xmlns="" xmlns:a16="http://schemas.microsoft.com/office/drawing/2014/main" val="20002"/>
                    </a:ext>
                  </a:extLst>
                </a:gridCol>
                <a:gridCol w="1109459">
                  <a:extLst>
                    <a:ext uri="{9D8B030D-6E8A-4147-A177-3AD203B41FA5}">
                      <a16:colId xmlns="" xmlns:a16="http://schemas.microsoft.com/office/drawing/2014/main" val="20003"/>
                    </a:ext>
                  </a:extLst>
                </a:gridCol>
                <a:gridCol w="1124666">
                  <a:extLst>
                    <a:ext uri="{9D8B030D-6E8A-4147-A177-3AD203B41FA5}">
                      <a16:colId xmlns="" xmlns:a16="http://schemas.microsoft.com/office/drawing/2014/main" val="20004"/>
                    </a:ext>
                  </a:extLst>
                </a:gridCol>
                <a:gridCol w="1254690">
                  <a:extLst>
                    <a:ext uri="{9D8B030D-6E8A-4147-A177-3AD203B41FA5}">
                      <a16:colId xmlns="" xmlns:a16="http://schemas.microsoft.com/office/drawing/2014/main" val="20005"/>
                    </a:ext>
                  </a:extLst>
                </a:gridCol>
                <a:gridCol w="1109460">
                  <a:extLst>
                    <a:ext uri="{9D8B030D-6E8A-4147-A177-3AD203B41FA5}">
                      <a16:colId xmlns="" xmlns:a16="http://schemas.microsoft.com/office/drawing/2014/main" val="20008"/>
                    </a:ext>
                  </a:extLst>
                </a:gridCol>
              </a:tblGrid>
              <a:tr h="273110">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4S</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店数量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年销量（台）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16279">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 xmlns:a16="http://schemas.microsoft.com/office/drawing/2014/main" val="1000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375897215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7"/>
                  </a:ext>
                </a:extLst>
              </a:tr>
              <a:tr h="250135">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8"/>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9"/>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10"/>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1515723939"/>
              </p:ext>
            </p:extLst>
          </p:nvPr>
        </p:nvGraphicFramePr>
        <p:xfrm>
          <a:off x="369112" y="887953"/>
          <a:ext cx="8379352" cy="895526"/>
        </p:xfrm>
        <a:graphic>
          <a:graphicData uri="http://schemas.openxmlformats.org/drawingml/2006/table">
            <a:tbl>
              <a:tblPr/>
              <a:tblGrid>
                <a:gridCol w="470215">
                  <a:extLst>
                    <a:ext uri="{9D8B030D-6E8A-4147-A177-3AD203B41FA5}">
                      <a16:colId xmlns="" xmlns:a16="http://schemas.microsoft.com/office/drawing/2014/main" val="20000"/>
                    </a:ext>
                  </a:extLst>
                </a:gridCol>
                <a:gridCol w="809818">
                  <a:extLst>
                    <a:ext uri="{9D8B030D-6E8A-4147-A177-3AD203B41FA5}">
                      <a16:colId xmlns="" xmlns:a16="http://schemas.microsoft.com/office/drawing/2014/main" val="20001"/>
                    </a:ext>
                  </a:extLst>
                </a:gridCol>
                <a:gridCol w="566210">
                  <a:extLst>
                    <a:ext uri="{9D8B030D-6E8A-4147-A177-3AD203B41FA5}">
                      <a16:colId xmlns="" xmlns:a16="http://schemas.microsoft.com/office/drawing/2014/main" val="20002"/>
                    </a:ext>
                  </a:extLst>
                </a:gridCol>
                <a:gridCol w="938555">
                  <a:extLst>
                    <a:ext uri="{9D8B030D-6E8A-4147-A177-3AD203B41FA5}">
                      <a16:colId xmlns="" xmlns:a16="http://schemas.microsoft.com/office/drawing/2014/main" val="20003"/>
                    </a:ext>
                  </a:extLst>
                </a:gridCol>
                <a:gridCol w="863469">
                  <a:extLst>
                    <a:ext uri="{9D8B030D-6E8A-4147-A177-3AD203B41FA5}">
                      <a16:colId xmlns="" xmlns:a16="http://schemas.microsoft.com/office/drawing/2014/main" val="1377531506"/>
                    </a:ext>
                  </a:extLst>
                </a:gridCol>
                <a:gridCol w="946217">
                  <a:extLst>
                    <a:ext uri="{9D8B030D-6E8A-4147-A177-3AD203B41FA5}">
                      <a16:colId xmlns="" xmlns:a16="http://schemas.microsoft.com/office/drawing/2014/main" val="20005"/>
                    </a:ext>
                  </a:extLst>
                </a:gridCol>
                <a:gridCol w="946217">
                  <a:extLst>
                    <a:ext uri="{9D8B030D-6E8A-4147-A177-3AD203B41FA5}">
                      <a16:colId xmlns="" xmlns:a16="http://schemas.microsoft.com/office/drawing/2014/main" val="20006"/>
                    </a:ext>
                  </a:extLst>
                </a:gridCol>
                <a:gridCol w="946217">
                  <a:extLst>
                    <a:ext uri="{9D8B030D-6E8A-4147-A177-3AD203B41FA5}">
                      <a16:colId xmlns="" xmlns:a16="http://schemas.microsoft.com/office/drawing/2014/main" val="20007"/>
                    </a:ext>
                  </a:extLst>
                </a:gridCol>
                <a:gridCol w="946217">
                  <a:extLst>
                    <a:ext uri="{9D8B030D-6E8A-4147-A177-3AD203B41FA5}">
                      <a16:colId xmlns="" xmlns:a16="http://schemas.microsoft.com/office/drawing/2014/main" val="20008"/>
                    </a:ext>
                  </a:extLst>
                </a:gridCol>
                <a:gridCol w="946217">
                  <a:extLst>
                    <a:ext uri="{9D8B030D-6E8A-4147-A177-3AD203B41FA5}">
                      <a16:colId xmlns="" xmlns:a16="http://schemas.microsoft.com/office/drawing/2014/main" val="20009"/>
                    </a:ext>
                  </a:extLst>
                </a:gridCol>
              </a:tblGrid>
              <a:tr h="270029">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主机厂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373018">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乘用车上牌</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a:r>
                      <a:b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b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新能源渗透率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纯电渗透率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52479">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sp>
        <p:nvSpPr>
          <p:cNvPr id="11" name="矩形 10"/>
          <p:cNvSpPr/>
          <p:nvPr/>
        </p:nvSpPr>
        <p:spPr>
          <a:xfrm>
            <a:off x="1331640" y="3291830"/>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1887C2E6-E39A-5AA1-FF0E-F008016D31CE}"/>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一、申请城市市场评述</a:t>
            </a:r>
            <a:endParaRPr lang="zh-CN" altLang="zh-CN" sz="1800" b="1" kern="100" dirty="0">
              <a:solidFill>
                <a:srgbClr val="2DCAD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1439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32172" y="4431440"/>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2173" y="591247"/>
            <a:ext cx="1935103"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zh-CN" sz="1400" b="1" kern="100" dirty="0">
                <a:solidFill>
                  <a:srgbClr val="2DCAD1"/>
                </a:solidFill>
                <a:latin typeface="微软雅黑" panose="020B0503020204020204" pitchFamily="34" charset="-122"/>
                <a:ea typeface="微软雅黑" panose="020B0503020204020204" pitchFamily="34" charset="-122"/>
              </a:rPr>
              <a:t>申请公司的基本信息</a:t>
            </a:r>
          </a:p>
        </p:txBody>
      </p:sp>
      <p:graphicFrame>
        <p:nvGraphicFramePr>
          <p:cNvPr id="6" name="表格 5"/>
          <p:cNvGraphicFramePr>
            <a:graphicFrameLocks noGrp="1"/>
          </p:cNvGraphicFramePr>
          <p:nvPr>
            <p:extLst>
              <p:ext uri="{D42A27DB-BD31-4B8C-83A1-F6EECF244321}">
                <p14:modId xmlns:p14="http://schemas.microsoft.com/office/powerpoint/2010/main" val="2522975130"/>
              </p:ext>
            </p:extLst>
          </p:nvPr>
        </p:nvGraphicFramePr>
        <p:xfrm>
          <a:off x="259602" y="915564"/>
          <a:ext cx="8632886" cy="3469048"/>
        </p:xfrm>
        <a:graphic>
          <a:graphicData uri="http://schemas.openxmlformats.org/drawingml/2006/table">
            <a:tbl>
              <a:tblPr/>
              <a:tblGrid>
                <a:gridCol w="959209">
                  <a:extLst>
                    <a:ext uri="{9D8B030D-6E8A-4147-A177-3AD203B41FA5}">
                      <a16:colId xmlns="" xmlns:a16="http://schemas.microsoft.com/office/drawing/2014/main" val="20000"/>
                    </a:ext>
                  </a:extLst>
                </a:gridCol>
                <a:gridCol w="1918418">
                  <a:extLst>
                    <a:ext uri="{9D8B030D-6E8A-4147-A177-3AD203B41FA5}">
                      <a16:colId xmlns="" xmlns:a16="http://schemas.microsoft.com/office/drawing/2014/main" val="20001"/>
                    </a:ext>
                  </a:extLst>
                </a:gridCol>
                <a:gridCol w="959209">
                  <a:extLst>
                    <a:ext uri="{9D8B030D-6E8A-4147-A177-3AD203B41FA5}">
                      <a16:colId xmlns="" xmlns:a16="http://schemas.microsoft.com/office/drawing/2014/main" val="20003"/>
                    </a:ext>
                  </a:extLst>
                </a:gridCol>
                <a:gridCol w="1918419">
                  <a:extLst>
                    <a:ext uri="{9D8B030D-6E8A-4147-A177-3AD203B41FA5}">
                      <a16:colId xmlns="" xmlns:a16="http://schemas.microsoft.com/office/drawing/2014/main" val="20004"/>
                    </a:ext>
                  </a:extLst>
                </a:gridCol>
                <a:gridCol w="684150">
                  <a:extLst>
                    <a:ext uri="{9D8B030D-6E8A-4147-A177-3AD203B41FA5}">
                      <a16:colId xmlns="" xmlns:a16="http://schemas.microsoft.com/office/drawing/2014/main" val="20006"/>
                    </a:ext>
                  </a:extLst>
                </a:gridCol>
                <a:gridCol w="731157">
                  <a:extLst>
                    <a:ext uri="{9D8B030D-6E8A-4147-A177-3AD203B41FA5}">
                      <a16:colId xmlns="" xmlns:a16="http://schemas.microsoft.com/office/drawing/2014/main" val="20007"/>
                    </a:ext>
                  </a:extLst>
                </a:gridCol>
                <a:gridCol w="797628">
                  <a:extLst>
                    <a:ext uri="{9D8B030D-6E8A-4147-A177-3AD203B41FA5}">
                      <a16:colId xmlns="" xmlns:a16="http://schemas.microsoft.com/office/drawing/2014/main" val="20008"/>
                    </a:ext>
                  </a:extLst>
                </a:gridCol>
                <a:gridCol w="664696">
                  <a:extLst>
                    <a:ext uri="{9D8B030D-6E8A-4147-A177-3AD203B41FA5}">
                      <a16:colId xmlns="" xmlns:a16="http://schemas.microsoft.com/office/drawing/2014/main" val="20010"/>
                    </a:ext>
                  </a:extLst>
                </a:gridCol>
              </a:tblGrid>
              <a:tr h="33624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1"/>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2"/>
                  </a:ext>
                </a:extLst>
              </a:tr>
              <a:tr h="298630">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3"/>
                  </a:ext>
                </a:extLst>
              </a:tr>
              <a:tr h="29863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4"/>
                  </a:ext>
                </a:extLst>
              </a:tr>
              <a:tr h="29863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ea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5"/>
                  </a:ext>
                </a:extLst>
              </a:tr>
              <a:tr h="240489">
                <a:tc rowSpan="4">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6"/>
                  </a:ext>
                </a:extLst>
              </a:tr>
              <a:tr h="324137">
                <a:tc v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7"/>
                  </a:ext>
                </a:extLst>
              </a:tr>
              <a:tr h="324137">
                <a:tc v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8"/>
                  </a:ext>
                </a:extLst>
              </a:tr>
              <a:tr h="324137">
                <a:tc v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9"/>
                  </a:ext>
                </a:extLst>
              </a:tr>
              <a:tr h="3241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7">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申请公司：</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                其它关联公司：</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mn-cs"/>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10"/>
                  </a:ext>
                </a:extLst>
              </a:tr>
            </a:tbl>
          </a:graphicData>
        </a:graphic>
      </p:graphicFrame>
      <p:sp>
        <p:nvSpPr>
          <p:cNvPr id="3" name="矩形 2">
            <a:extLst>
              <a:ext uri="{FF2B5EF4-FFF2-40B4-BE49-F238E27FC236}">
                <a16:creationId xmlns="" xmlns:a16="http://schemas.microsoft.com/office/drawing/2014/main" id="{6FE72D23-952A-47A2-B1DE-2463FD1B35EA}"/>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348966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申请公司的股权结构及股东介绍</a:t>
            </a:r>
          </a:p>
        </p:txBody>
      </p:sp>
      <p:sp>
        <p:nvSpPr>
          <p:cNvPr id="4" name="矩形 3"/>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16" name="表格 15"/>
          <p:cNvGraphicFramePr>
            <a:graphicFrameLocks noGrp="1"/>
          </p:cNvGraphicFramePr>
          <p:nvPr>
            <p:extLst>
              <p:ext uri="{D42A27DB-BD31-4B8C-83A1-F6EECF244321}">
                <p14:modId xmlns:p14="http://schemas.microsoft.com/office/powerpoint/2010/main" val="2545221881"/>
              </p:ext>
            </p:extLst>
          </p:nvPr>
        </p:nvGraphicFramePr>
        <p:xfrm>
          <a:off x="179512" y="867796"/>
          <a:ext cx="8586028" cy="726649"/>
        </p:xfrm>
        <a:graphic>
          <a:graphicData uri="http://schemas.openxmlformats.org/drawingml/2006/table">
            <a:tbl>
              <a:tblPr/>
              <a:tblGrid>
                <a:gridCol w="1013432">
                  <a:extLst>
                    <a:ext uri="{9D8B030D-6E8A-4147-A177-3AD203B41FA5}">
                      <a16:colId xmlns="" xmlns:a16="http://schemas.microsoft.com/office/drawing/2014/main" val="20000"/>
                    </a:ext>
                  </a:extLst>
                </a:gridCol>
                <a:gridCol w="1520484">
                  <a:extLst>
                    <a:ext uri="{9D8B030D-6E8A-4147-A177-3AD203B41FA5}">
                      <a16:colId xmlns="" xmlns:a16="http://schemas.microsoft.com/office/drawing/2014/main" val="20001"/>
                    </a:ext>
                  </a:extLst>
                </a:gridCol>
                <a:gridCol w="1558333">
                  <a:extLst>
                    <a:ext uri="{9D8B030D-6E8A-4147-A177-3AD203B41FA5}">
                      <a16:colId xmlns="" xmlns:a16="http://schemas.microsoft.com/office/drawing/2014/main" val="20002"/>
                    </a:ext>
                  </a:extLst>
                </a:gridCol>
                <a:gridCol w="2335543">
                  <a:extLst>
                    <a:ext uri="{9D8B030D-6E8A-4147-A177-3AD203B41FA5}">
                      <a16:colId xmlns="" xmlns:a16="http://schemas.microsoft.com/office/drawing/2014/main" val="20003"/>
                    </a:ext>
                  </a:extLst>
                </a:gridCol>
                <a:gridCol w="2158236">
                  <a:extLst>
                    <a:ext uri="{9D8B030D-6E8A-4147-A177-3AD203B41FA5}">
                      <a16:colId xmlns="" xmlns:a16="http://schemas.microsoft.com/office/drawing/2014/main" val="20004"/>
                    </a:ext>
                  </a:extLst>
                </a:gridCol>
              </a:tblGrid>
              <a:tr h="196382">
                <a:tc gridSpan="5">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申请公司股权结构（第一层）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3"/>
                  </a:ext>
                </a:extLst>
              </a:tr>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股东排序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 name="矩形 5"/>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9" name="矩形 8"/>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10"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0" name="表格 19">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401998634"/>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22" name="表格 21">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822623224"/>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14"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实控人一：</a:t>
            </a:r>
            <a:r>
              <a:rPr lang="en-US" altLang="zh-CN" sz="900" b="1" dirty="0">
                <a:solidFill>
                  <a:prstClr val="white"/>
                </a:solidFill>
                <a:latin typeface="微软雅黑" panose="020B0503020204020204" pitchFamily="34" charset="-122"/>
                <a:ea typeface="微软雅黑" panose="020B0503020204020204" pitchFamily="34" charset="-122"/>
              </a:rPr>
              <a:t>XXX60%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28" name="矩形 27"/>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29" name="矩形 28"/>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30"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31" name="表格 30">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56693403"/>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32" name="表格 31">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2161274801"/>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33"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股东权益穿透后</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zh-CN" altLang="en-US" sz="900" b="1" dirty="0">
                <a:solidFill>
                  <a:prstClr val="white"/>
                </a:solidFill>
                <a:latin typeface="微软雅黑" panose="020B0503020204020204" pitchFamily="34" charset="-122"/>
                <a:ea typeface="微软雅黑" panose="020B0503020204020204" pitchFamily="34" charset="-122"/>
              </a:rPr>
              <a:t>实控人三：</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554040" y="2494233"/>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申请公司股东为公司独资或者公司与自然人共同持股则填写本页，同时删除下一页；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（申请公司股东均为自然人则填写下页，同时删除本页）</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务必粘贴股东照片，如有多个股东，请按照格式自行添加；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④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27D7EC37-BD68-D8FF-6F8A-9F5953BD40E1}"/>
              </a:ext>
            </a:extLst>
          </p:cNvPr>
          <p:cNvSpPr/>
          <p:nvPr/>
        </p:nvSpPr>
        <p:spPr>
          <a:xfrm>
            <a:off x="323528" y="160450"/>
            <a:ext cx="3456384" cy="393569"/>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46548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sp>
        <p:nvSpPr>
          <p:cNvPr id="22" name="矩形 2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24" name="TextBox 5"/>
          <p:cNvSpPr txBox="1"/>
          <p:nvPr/>
        </p:nvSpPr>
        <p:spPr bwMode="auto">
          <a:xfrm>
            <a:off x="135991" y="2194798"/>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股东一：</a:t>
            </a:r>
            <a:r>
              <a:rPr kumimoji="1" lang="en-US" altLang="zh-CN" sz="900" b="1" dirty="0">
                <a:solidFill>
                  <a:prstClr val="white"/>
                </a:solidFill>
                <a:latin typeface="微软雅黑" panose="020B0503020204020204" pitchFamily="34" charset="-122"/>
                <a:ea typeface="微软雅黑" panose="020B0503020204020204" pitchFamily="34" charset="-122"/>
              </a:rPr>
              <a:t>XXX60%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25" name="矩形 24"/>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26"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股东二：</a:t>
            </a:r>
            <a:r>
              <a:rPr lang="en-US" altLang="zh-CN" sz="900" b="1" dirty="0">
                <a:solidFill>
                  <a:prstClr val="white"/>
                </a:solidFill>
                <a:latin typeface="微软雅黑" panose="020B0503020204020204" pitchFamily="34" charset="-122"/>
                <a:ea typeface="微软雅黑" panose="020B0503020204020204" pitchFamily="34" charset="-122"/>
              </a:rPr>
              <a:t>XXX30%</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271600511"/>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3" name="表格 2">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1802752650"/>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14" name="矩形 13"/>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15" name="TextBox 5"/>
          <p:cNvSpPr txBox="1"/>
          <p:nvPr/>
        </p:nvSpPr>
        <p:spPr bwMode="auto">
          <a:xfrm>
            <a:off x="135991" y="4079653"/>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ea typeface="微软雅黑" panose="020B0503020204020204" pitchFamily="34" charset="-122"/>
              </a:rPr>
              <a:t>股东三：</a:t>
            </a:r>
            <a:r>
              <a:rPr kumimoji="1" lang="en-US" altLang="zh-CN" sz="900" b="1" dirty="0">
                <a:solidFill>
                  <a:prstClr val="white"/>
                </a:solidFill>
                <a:latin typeface="微软雅黑" panose="020B0503020204020204" pitchFamily="34" charset="-122"/>
                <a:ea typeface="微软雅黑" panose="020B0503020204020204" pitchFamily="34" charset="-122"/>
              </a:rPr>
              <a:t>XXX50%</a:t>
            </a:r>
            <a:r>
              <a:rPr kumimoji="1" lang="zh-CN" altLang="en-US" sz="900" b="1" dirty="0">
                <a:solidFill>
                  <a:prstClr val="white"/>
                </a:solidFill>
                <a:latin typeface="微软雅黑" panose="020B0503020204020204" pitchFamily="34" charset="-122"/>
                <a:ea typeface="微软雅黑" panose="020B0503020204020204" pitchFamily="34" charset="-122"/>
              </a:rPr>
              <a:t>，</a:t>
            </a:r>
            <a:r>
              <a:rPr kumimoji="1" lang="en-US" altLang="zh-CN" sz="900" b="1" dirty="0">
                <a:solidFill>
                  <a:prstClr val="white"/>
                </a:solidFill>
                <a:latin typeface="微软雅黑" panose="020B0503020204020204" pitchFamily="34" charset="-122"/>
                <a:ea typeface="微软雅黑" panose="020B0503020204020204" pitchFamily="34" charset="-122"/>
              </a:rPr>
              <a:t>XX</a:t>
            </a:r>
            <a:r>
              <a:rPr kumimoji="1" lang="zh-CN" altLang="en-US" sz="900" b="1" dirty="0">
                <a:solidFill>
                  <a:prstClr val="white"/>
                </a:solidFill>
                <a:latin typeface="微软雅黑" panose="020B0503020204020204" pitchFamily="34" charset="-122"/>
                <a:ea typeface="微软雅黑" panose="020B0503020204020204" pitchFamily="34" charset="-122"/>
              </a:rPr>
              <a:t>岁</a:t>
            </a:r>
          </a:p>
        </p:txBody>
      </p:sp>
      <p:sp>
        <p:nvSpPr>
          <p:cNvPr id="18" name="矩形 17"/>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ea typeface="微软雅黑" panose="020B0503020204020204" pitchFamily="34" charset="-122"/>
              </a:rPr>
              <a:t>照片</a:t>
            </a:r>
          </a:p>
        </p:txBody>
      </p:sp>
      <p:sp>
        <p:nvSpPr>
          <p:cNvPr id="19"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latin typeface="微软雅黑" panose="020B0503020204020204" pitchFamily="34" charset="-122"/>
                <a:ea typeface="微软雅黑" panose="020B0503020204020204" pitchFamily="34" charset="-122"/>
              </a:rPr>
              <a:t>股东四：</a:t>
            </a:r>
            <a:r>
              <a:rPr lang="en-US" altLang="zh-CN" sz="900" b="1" dirty="0">
                <a:solidFill>
                  <a:prstClr val="white"/>
                </a:solidFill>
                <a:latin typeface="微软雅黑" panose="020B0503020204020204" pitchFamily="34" charset="-122"/>
                <a:ea typeface="微软雅黑" panose="020B0503020204020204" pitchFamily="34" charset="-122"/>
              </a:rPr>
              <a:t>XXX5%</a:t>
            </a:r>
            <a:r>
              <a:rPr lang="zh-CN" altLang="en-US" sz="900" b="1" dirty="0">
                <a:solidFill>
                  <a:prstClr val="white"/>
                </a:solidFill>
                <a:latin typeface="微软雅黑" panose="020B0503020204020204" pitchFamily="34" charset="-122"/>
                <a:ea typeface="微软雅黑" panose="020B0503020204020204" pitchFamily="34" charset="-122"/>
              </a:rPr>
              <a:t>，</a:t>
            </a:r>
            <a:endParaRPr lang="en-US" altLang="zh-CN" sz="900" b="1" dirty="0">
              <a:solidFill>
                <a:prstClr val="white"/>
              </a:solidFill>
              <a:latin typeface="微软雅黑" panose="020B0503020204020204" pitchFamily="34" charset="-122"/>
              <a:ea typeface="微软雅黑" panose="020B0503020204020204" pitchFamily="34" charset="-122"/>
            </a:endParaRPr>
          </a:p>
          <a:p>
            <a:r>
              <a:rPr lang="en-US" altLang="zh-CN" sz="900" b="1" dirty="0">
                <a:solidFill>
                  <a:prstClr val="white"/>
                </a:solidFill>
                <a:latin typeface="微软雅黑" panose="020B0503020204020204" pitchFamily="34" charset="-122"/>
                <a:ea typeface="微软雅黑" panose="020B0503020204020204" pitchFamily="34" charset="-122"/>
              </a:rPr>
              <a:t>XX</a:t>
            </a:r>
            <a:r>
              <a:rPr lang="zh-CN" altLang="en-US" sz="900" b="1" dirty="0">
                <a:solidFill>
                  <a:prstClr val="white"/>
                </a:solidFill>
                <a:latin typeface="微软雅黑" panose="020B0503020204020204" pitchFamily="34" charset="-122"/>
                <a:ea typeface="微软雅黑" panose="020B0503020204020204" pitchFamily="34" charset="-122"/>
              </a:rPr>
              <a:t>岁</a:t>
            </a:r>
            <a:endParaRPr lang="en-US" altLang="zh-CN" sz="900" b="1" dirty="0">
              <a:solidFill>
                <a:prstClr val="white"/>
              </a:solidFill>
              <a:latin typeface="微软雅黑" panose="020B0503020204020204" pitchFamily="34" charset="-122"/>
              <a:ea typeface="微软雅黑" panose="020B0503020204020204" pitchFamily="34" charset="-122"/>
            </a:endParaRPr>
          </a:p>
        </p:txBody>
      </p:sp>
      <p:graphicFrame>
        <p:nvGraphicFramePr>
          <p:cNvPr id="21" name="表格 20">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2389473420"/>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23" name="表格 22">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3738353342"/>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20" name="矩形 19"/>
          <p:cNvSpPr/>
          <p:nvPr/>
        </p:nvSpPr>
        <p:spPr>
          <a:xfrm>
            <a:off x="762914" y="3492331"/>
            <a:ext cx="7790344" cy="1342268"/>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①  申请公司股东均为自然人则填写本页，股东关系必须写清楚，同时删除上一页 </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（申请公司股东为公司独资或者公司与自然人共同持股则填写上一页，同时删除本页）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  务必粘贴股东照片，如有多个股东，请按照格式自行添加</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申请公司的股权结构及股东介绍</a:t>
            </a:r>
          </a:p>
        </p:txBody>
      </p:sp>
      <p:sp>
        <p:nvSpPr>
          <p:cNvPr id="4" name="矩形 3">
            <a:extLst>
              <a:ext uri="{FF2B5EF4-FFF2-40B4-BE49-F238E27FC236}">
                <a16:creationId xmlns="" xmlns:a16="http://schemas.microsoft.com/office/drawing/2014/main" id="{AD8D085F-3C73-7235-29DA-1B875B10A79E}"/>
              </a:ext>
            </a:extLst>
          </p:cNvPr>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893595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custDataLst>
              <p:tags r:id="rId1"/>
            </p:custDataLst>
            <p:extLst>
              <p:ext uri="{D42A27DB-BD31-4B8C-83A1-F6EECF244321}">
                <p14:modId xmlns:p14="http://schemas.microsoft.com/office/powerpoint/2010/main" val="4020083287"/>
              </p:ext>
            </p:extLst>
          </p:nvPr>
        </p:nvGraphicFramePr>
        <p:xfrm>
          <a:off x="141893" y="987574"/>
          <a:ext cx="8837586" cy="1765358"/>
        </p:xfrm>
        <a:graphic>
          <a:graphicData uri="http://schemas.openxmlformats.org/drawingml/2006/table">
            <a:tbl>
              <a:tblPr/>
              <a:tblGrid>
                <a:gridCol w="348486">
                  <a:extLst>
                    <a:ext uri="{9D8B030D-6E8A-4147-A177-3AD203B41FA5}">
                      <a16:colId xmlns="" xmlns:a16="http://schemas.microsoft.com/office/drawing/2014/main" val="20006"/>
                    </a:ext>
                  </a:extLst>
                </a:gridCol>
                <a:gridCol w="707425">
                  <a:extLst>
                    <a:ext uri="{9D8B030D-6E8A-4147-A177-3AD203B41FA5}">
                      <a16:colId xmlns="" xmlns:a16="http://schemas.microsoft.com/office/drawing/2014/main" val="20000"/>
                    </a:ext>
                  </a:extLst>
                </a:gridCol>
                <a:gridCol w="707425">
                  <a:extLst>
                    <a:ext uri="{9D8B030D-6E8A-4147-A177-3AD203B41FA5}">
                      <a16:colId xmlns="" xmlns:a16="http://schemas.microsoft.com/office/drawing/2014/main" val="20001"/>
                    </a:ext>
                  </a:extLst>
                </a:gridCol>
                <a:gridCol w="707425">
                  <a:extLst>
                    <a:ext uri="{9D8B030D-6E8A-4147-A177-3AD203B41FA5}">
                      <a16:colId xmlns="" xmlns:a16="http://schemas.microsoft.com/office/drawing/2014/main" val="20002"/>
                    </a:ext>
                  </a:extLst>
                </a:gridCol>
                <a:gridCol w="707425">
                  <a:extLst>
                    <a:ext uri="{9D8B030D-6E8A-4147-A177-3AD203B41FA5}">
                      <a16:colId xmlns="" xmlns:a16="http://schemas.microsoft.com/office/drawing/2014/main" val="20003"/>
                    </a:ext>
                  </a:extLst>
                </a:gridCol>
                <a:gridCol w="707425">
                  <a:extLst>
                    <a:ext uri="{9D8B030D-6E8A-4147-A177-3AD203B41FA5}">
                      <a16:colId xmlns="" xmlns:a16="http://schemas.microsoft.com/office/drawing/2014/main" val="20004"/>
                    </a:ext>
                  </a:extLst>
                </a:gridCol>
                <a:gridCol w="707425">
                  <a:extLst>
                    <a:ext uri="{9D8B030D-6E8A-4147-A177-3AD203B41FA5}">
                      <a16:colId xmlns="" xmlns:a16="http://schemas.microsoft.com/office/drawing/2014/main" val="20005"/>
                    </a:ext>
                  </a:extLst>
                </a:gridCol>
                <a:gridCol w="707425">
                  <a:extLst>
                    <a:ext uri="{9D8B030D-6E8A-4147-A177-3AD203B41FA5}">
                      <a16:colId xmlns="" xmlns:a16="http://schemas.microsoft.com/office/drawing/2014/main" val="20007"/>
                    </a:ext>
                  </a:extLst>
                </a:gridCol>
                <a:gridCol w="707425">
                  <a:extLst>
                    <a:ext uri="{9D8B030D-6E8A-4147-A177-3AD203B41FA5}">
                      <a16:colId xmlns="" xmlns:a16="http://schemas.microsoft.com/office/drawing/2014/main" val="20008"/>
                    </a:ext>
                  </a:extLst>
                </a:gridCol>
                <a:gridCol w="707425">
                  <a:extLst>
                    <a:ext uri="{9D8B030D-6E8A-4147-A177-3AD203B41FA5}">
                      <a16:colId xmlns="" xmlns:a16="http://schemas.microsoft.com/office/drawing/2014/main" val="20009"/>
                    </a:ext>
                  </a:extLst>
                </a:gridCol>
                <a:gridCol w="707425">
                  <a:extLst>
                    <a:ext uri="{9D8B030D-6E8A-4147-A177-3AD203B41FA5}">
                      <a16:colId xmlns="" xmlns:a16="http://schemas.microsoft.com/office/drawing/2014/main" val="20010"/>
                    </a:ext>
                  </a:extLst>
                </a:gridCol>
                <a:gridCol w="707425">
                  <a:extLst>
                    <a:ext uri="{9D8B030D-6E8A-4147-A177-3AD203B41FA5}">
                      <a16:colId xmlns="" xmlns:a16="http://schemas.microsoft.com/office/drawing/2014/main" val="20011"/>
                    </a:ext>
                  </a:extLst>
                </a:gridCol>
                <a:gridCol w="707425">
                  <a:extLst>
                    <a:ext uri="{9D8B030D-6E8A-4147-A177-3AD203B41FA5}">
                      <a16:colId xmlns="" xmlns:a16="http://schemas.microsoft.com/office/drawing/2014/main" val="20012"/>
                    </a:ext>
                  </a:extLst>
                </a:gridCol>
              </a:tblGrid>
              <a:tr h="158503">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序号</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5"/>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8"/>
                  </a:ext>
                </a:extLst>
              </a:tr>
              <a:tr h="162212">
                <a:tc gridSpan="7">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9"/>
                  </a:ext>
                </a:extLst>
              </a:tr>
            </a:tbl>
          </a:graphicData>
        </a:graphic>
      </p:graphicFrame>
      <p:sp>
        <p:nvSpPr>
          <p:cNvPr id="3" name="矩形 2"/>
          <p:cNvSpPr/>
          <p:nvPr/>
        </p:nvSpPr>
        <p:spPr>
          <a:xfrm>
            <a:off x="30763" y="578011"/>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申请公司及其关联公司业绩情况</a:t>
            </a: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3401027094"/>
              </p:ext>
            </p:extLst>
          </p:nvPr>
        </p:nvGraphicFramePr>
        <p:xfrm>
          <a:off x="141893" y="2903056"/>
          <a:ext cx="8837586" cy="1765358"/>
        </p:xfrm>
        <a:graphic>
          <a:graphicData uri="http://schemas.openxmlformats.org/drawingml/2006/table">
            <a:tbl>
              <a:tblPr/>
              <a:tblGrid>
                <a:gridCol w="348486">
                  <a:extLst>
                    <a:ext uri="{9D8B030D-6E8A-4147-A177-3AD203B41FA5}">
                      <a16:colId xmlns="" xmlns:a16="http://schemas.microsoft.com/office/drawing/2014/main" val="20006"/>
                    </a:ext>
                  </a:extLst>
                </a:gridCol>
                <a:gridCol w="707425">
                  <a:extLst>
                    <a:ext uri="{9D8B030D-6E8A-4147-A177-3AD203B41FA5}">
                      <a16:colId xmlns="" xmlns:a16="http://schemas.microsoft.com/office/drawing/2014/main" val="20000"/>
                    </a:ext>
                  </a:extLst>
                </a:gridCol>
                <a:gridCol w="707425">
                  <a:extLst>
                    <a:ext uri="{9D8B030D-6E8A-4147-A177-3AD203B41FA5}">
                      <a16:colId xmlns="" xmlns:a16="http://schemas.microsoft.com/office/drawing/2014/main" val="20001"/>
                    </a:ext>
                  </a:extLst>
                </a:gridCol>
                <a:gridCol w="707425">
                  <a:extLst>
                    <a:ext uri="{9D8B030D-6E8A-4147-A177-3AD203B41FA5}">
                      <a16:colId xmlns="" xmlns:a16="http://schemas.microsoft.com/office/drawing/2014/main" val="20002"/>
                    </a:ext>
                  </a:extLst>
                </a:gridCol>
                <a:gridCol w="707425">
                  <a:extLst>
                    <a:ext uri="{9D8B030D-6E8A-4147-A177-3AD203B41FA5}">
                      <a16:colId xmlns="" xmlns:a16="http://schemas.microsoft.com/office/drawing/2014/main" val="20003"/>
                    </a:ext>
                  </a:extLst>
                </a:gridCol>
                <a:gridCol w="707425">
                  <a:extLst>
                    <a:ext uri="{9D8B030D-6E8A-4147-A177-3AD203B41FA5}">
                      <a16:colId xmlns="" xmlns:a16="http://schemas.microsoft.com/office/drawing/2014/main" val="20004"/>
                    </a:ext>
                  </a:extLst>
                </a:gridCol>
                <a:gridCol w="707425">
                  <a:extLst>
                    <a:ext uri="{9D8B030D-6E8A-4147-A177-3AD203B41FA5}">
                      <a16:colId xmlns="" xmlns:a16="http://schemas.microsoft.com/office/drawing/2014/main" val="20005"/>
                    </a:ext>
                  </a:extLst>
                </a:gridCol>
                <a:gridCol w="707425">
                  <a:extLst>
                    <a:ext uri="{9D8B030D-6E8A-4147-A177-3AD203B41FA5}">
                      <a16:colId xmlns="" xmlns:a16="http://schemas.microsoft.com/office/drawing/2014/main" val="20007"/>
                    </a:ext>
                  </a:extLst>
                </a:gridCol>
                <a:gridCol w="707425">
                  <a:extLst>
                    <a:ext uri="{9D8B030D-6E8A-4147-A177-3AD203B41FA5}">
                      <a16:colId xmlns="" xmlns:a16="http://schemas.microsoft.com/office/drawing/2014/main" val="20008"/>
                    </a:ext>
                  </a:extLst>
                </a:gridCol>
                <a:gridCol w="707425">
                  <a:extLst>
                    <a:ext uri="{9D8B030D-6E8A-4147-A177-3AD203B41FA5}">
                      <a16:colId xmlns="" xmlns:a16="http://schemas.microsoft.com/office/drawing/2014/main" val="20009"/>
                    </a:ext>
                  </a:extLst>
                </a:gridCol>
                <a:gridCol w="707425">
                  <a:extLst>
                    <a:ext uri="{9D8B030D-6E8A-4147-A177-3AD203B41FA5}">
                      <a16:colId xmlns="" xmlns:a16="http://schemas.microsoft.com/office/drawing/2014/main" val="20010"/>
                    </a:ext>
                  </a:extLst>
                </a:gridCol>
                <a:gridCol w="707425">
                  <a:extLst>
                    <a:ext uri="{9D8B030D-6E8A-4147-A177-3AD203B41FA5}">
                      <a16:colId xmlns="" xmlns:a16="http://schemas.microsoft.com/office/drawing/2014/main" val="20011"/>
                    </a:ext>
                  </a:extLst>
                </a:gridCol>
                <a:gridCol w="707425">
                  <a:extLst>
                    <a:ext uri="{9D8B030D-6E8A-4147-A177-3AD203B41FA5}">
                      <a16:colId xmlns="" xmlns:a16="http://schemas.microsoft.com/office/drawing/2014/main" val="20012"/>
                    </a:ext>
                  </a:extLst>
                </a:gridCol>
              </a:tblGrid>
              <a:tr h="158503">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序号</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2025</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4"/>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5"/>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6"/>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7"/>
                  </a:ext>
                </a:extLst>
              </a:tr>
              <a:tr h="162212">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8"/>
                  </a:ext>
                </a:extLst>
              </a:tr>
              <a:tr h="162212">
                <a:tc gridSpan="7">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9"/>
                  </a:ext>
                </a:extLst>
              </a:tr>
            </a:tbl>
          </a:graphicData>
        </a:graphic>
      </p:graphicFrame>
      <p:sp>
        <p:nvSpPr>
          <p:cNvPr id="15" name="矩形 14"/>
          <p:cNvSpPr/>
          <p:nvPr/>
        </p:nvSpPr>
        <p:spPr>
          <a:xfrm>
            <a:off x="652396" y="3651870"/>
            <a:ext cx="7983227" cy="1296144"/>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① 关联公司是指申请公司股东控股（持股合计≥</a:t>
            </a: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51%</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）的其它公司 </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② 表格关联公司数据</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必须含申请公司及其他所有关联公司的本年度（填写具体月份）及上一年度的财务数据，表格行数不够请增加一页填写</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③ 页数不够请增加一页填写</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a:extLst>
              <a:ext uri="{FF2B5EF4-FFF2-40B4-BE49-F238E27FC236}">
                <a16:creationId xmlns="" xmlns:a16="http://schemas.microsoft.com/office/drawing/2014/main" id="{85DA0F13-0A70-460A-481C-AE3FFA3C2507}"/>
              </a:ext>
            </a:extLst>
          </p:cNvPr>
          <p:cNvSpPr/>
          <p:nvPr/>
        </p:nvSpPr>
        <p:spPr>
          <a:xfrm>
            <a:off x="323528" y="158943"/>
            <a:ext cx="3456384" cy="396583"/>
          </a:xfrm>
          <a:prstGeom prst="rect">
            <a:avLst/>
          </a:prstGeom>
        </p:spPr>
        <p:txBody>
          <a:bodyPr wrap="square" anchor="ctr" anchorCtr="0">
            <a:spAutoFit/>
          </a:bodyPr>
          <a:lstStyle/>
          <a:p>
            <a:pPr>
              <a:lnSpc>
                <a:spcPct val="120000"/>
              </a:lnSpc>
              <a:defRPr/>
            </a:pPr>
            <a:r>
              <a:rPr lang="zh-CN" altLang="en-US" sz="1800" b="1" kern="100" dirty="0">
                <a:solidFill>
                  <a:srgbClr val="2DCAD1"/>
                </a:solidFill>
                <a:latin typeface="微软雅黑" panose="020B0503020204020204" pitchFamily="34" charset="-122"/>
                <a:ea typeface="微软雅黑" panose="020B0503020204020204" pitchFamily="34" charset="-122"/>
              </a:rPr>
              <a:t>二、申请公司信息资料</a:t>
            </a:r>
          </a:p>
        </p:txBody>
      </p:sp>
    </p:spTree>
    <p:extLst>
      <p:ext uri="{BB962C8B-B14F-4D97-AF65-F5344CB8AC3E}">
        <p14:creationId xmlns:p14="http://schemas.microsoft.com/office/powerpoint/2010/main" val="583584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UwYWU4ZDcwMTE4MjMzNDc4YmI4NDQzMDQ0MzNiZmM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1a279ae-d181-4a33-9b01-794cacaecb8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47127c3-0886-4ebf-8109-7c34f0d922c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e62a722-f0f0-4465-aaf9-9405e024b4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f8df3f3-a898-430b-b4ac-fd07b9452349}"/>
  <p:tag name="TABLE_ENDDRAG_ORIGIN_RECT" val="701*74"/>
  <p:tag name="TABLE_ENDDRAG_RECT" val="2*321*701*7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2a2a23e-4d4f-47a9-ab3b-0645e139779a}"/>
  <p:tag name="TABLE_ENDDRAG_ORIGIN_RECT" val="714*357"/>
  <p:tag name="TABLE_ENDDRAG_RECT" val="2*30*714*357"/>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3023</TotalTime>
  <Words>4822</Words>
  <Application>Microsoft Office PowerPoint</Application>
  <PresentationFormat>全屏显示(16:9)</PresentationFormat>
  <Paragraphs>1022</Paragraphs>
  <Slides>33</Slides>
  <Notes>2</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申平</cp:lastModifiedBy>
  <cp:revision>2000</cp:revision>
  <cp:lastPrinted>2019-05-06T00:58:00Z</cp:lastPrinted>
  <dcterms:created xsi:type="dcterms:W3CDTF">2017-05-21T10:22:00Z</dcterms:created>
  <dcterms:modified xsi:type="dcterms:W3CDTF">2026-03-02T02:11:04Z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0820A3D1CB3048AE9F14130207D3977D</vt:lpwstr>
  </property>
</Properties>
</file>