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7"/>
  </p:handoutMasterIdLst>
  <p:sldIdLst>
    <p:sldId id="542" r:id="rId3"/>
    <p:sldId id="634" r:id="rId5"/>
    <p:sldId id="808" r:id="rId6"/>
    <p:sldId id="809" r:id="rId7"/>
    <p:sldId id="804" r:id="rId8"/>
    <p:sldId id="817" r:id="rId9"/>
    <p:sldId id="818" r:id="rId10"/>
    <p:sldId id="819" r:id="rId11"/>
    <p:sldId id="820" r:id="rId12"/>
    <p:sldId id="821" r:id="rId13"/>
    <p:sldId id="822" r:id="rId14"/>
    <p:sldId id="823" r:id="rId15"/>
    <p:sldId id="824" r:id="rId16"/>
    <p:sldId id="825" r:id="rId17"/>
    <p:sldId id="826" r:id="rId18"/>
    <p:sldId id="827" r:id="rId19"/>
    <p:sldId id="828" r:id="rId20"/>
    <p:sldId id="829" r:id="rId21"/>
    <p:sldId id="830" r:id="rId22"/>
    <p:sldId id="831" r:id="rId23"/>
    <p:sldId id="832" r:id="rId24"/>
    <p:sldId id="833" r:id="rId25"/>
    <p:sldId id="776" r:id="rId26"/>
    <p:sldId id="662" r:id="rId27"/>
    <p:sldId id="674" r:id="rId28"/>
    <p:sldId id="675" r:id="rId29"/>
    <p:sldId id="665" r:id="rId30"/>
    <p:sldId id="666" r:id="rId31"/>
    <p:sldId id="667" r:id="rId32"/>
    <p:sldId id="668" r:id="rId33"/>
    <p:sldId id="784" r:id="rId34"/>
    <p:sldId id="815" r:id="rId35"/>
    <p:sldId id="816" r:id="rId36"/>
  </p:sldIdLst>
  <p:sldSz cx="9144000" cy="5143500" type="screen16x9"/>
  <p:notesSz cx="6797675" cy="9926320"/>
  <p:custDataLst>
    <p:tags r:id="rId42"/>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84" userDrawn="1">
          <p15:clr>
            <a:srgbClr val="A4A3A4"/>
          </p15:clr>
        </p15:guide>
        <p15:guide id="2" pos="291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DFE5"/>
    <a:srgbClr val="2DCAD1"/>
    <a:srgbClr val="FFFFFF"/>
    <a:srgbClr val="FF0000"/>
    <a:srgbClr val="8FE4E5"/>
    <a:srgbClr val="00A5AE"/>
    <a:srgbClr val="009900"/>
    <a:srgbClr val="66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21" autoAdjust="0"/>
    <p:restoredTop sz="94463" autoAdjust="0"/>
  </p:normalViewPr>
  <p:slideViewPr>
    <p:cSldViewPr showGuides="1">
      <p:cViewPr varScale="1">
        <p:scale>
          <a:sx n="135" d="100"/>
          <a:sy n="135" d="100"/>
        </p:scale>
        <p:origin x="522" y="126"/>
      </p:cViewPr>
      <p:guideLst>
        <p:guide orient="horz" pos="1484"/>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592"/>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8.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ea typeface="微软雅黑" panose="020B0503020204020204" pitchFamily="34" charset="-122"/>
              </a:defRPr>
            </a:lvl1pPr>
          </a:lstStyle>
          <a:p>
            <a:fld id="{049650E5-154D-4D18-9238-1FE280D6566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dirty="0"/>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ea typeface="微软雅黑" panose="020B0503020204020204" pitchFamily="34" charset="-122"/>
              </a:defRPr>
            </a:lvl1pPr>
          </a:lstStyle>
          <a:p>
            <a:fld id="{F0734D87-A563-4DBF-9D05-EBA237D362C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微软雅黑" panose="020B0503020204020204" pitchFamily="34" charset="-122"/>
        <a:cs typeface="+mn-cs"/>
      </a:defRPr>
    </a:lvl1pPr>
    <a:lvl2pPr marL="389890" algn="l" defTabSz="779145" rtl="0" eaLnBrk="1" latinLnBrk="0" hangingPunct="1">
      <a:defRPr sz="1000" kern="1200">
        <a:solidFill>
          <a:schemeClr val="tx1"/>
        </a:solidFill>
        <a:latin typeface="+mn-lt"/>
        <a:ea typeface="微软雅黑" panose="020B0503020204020204" pitchFamily="34" charset="-122"/>
        <a:cs typeface="+mn-cs"/>
      </a:defRPr>
    </a:lvl2pPr>
    <a:lvl3pPr marL="779145" algn="l" defTabSz="779145" rtl="0" eaLnBrk="1" latinLnBrk="0" hangingPunct="1">
      <a:defRPr sz="1000" kern="1200">
        <a:solidFill>
          <a:schemeClr val="tx1"/>
        </a:solidFill>
        <a:latin typeface="+mn-lt"/>
        <a:ea typeface="微软雅黑" panose="020B0503020204020204" pitchFamily="34" charset="-122"/>
        <a:cs typeface="+mn-cs"/>
      </a:defRPr>
    </a:lvl3pPr>
    <a:lvl4pPr marL="1169035" algn="l" defTabSz="779145" rtl="0" eaLnBrk="1" latinLnBrk="0" hangingPunct="1">
      <a:defRPr sz="1000" kern="1200">
        <a:solidFill>
          <a:schemeClr val="tx1"/>
        </a:solidFill>
        <a:latin typeface="+mn-lt"/>
        <a:ea typeface="微软雅黑" panose="020B0503020204020204" pitchFamily="34" charset="-122"/>
        <a:cs typeface="+mn-cs"/>
      </a:defRPr>
    </a:lvl4pPr>
    <a:lvl5pPr marL="1558290" algn="l" defTabSz="779145" rtl="0" eaLnBrk="1" latinLnBrk="0" hangingPunct="1">
      <a:defRPr sz="1000" kern="1200">
        <a:solidFill>
          <a:schemeClr val="tx1"/>
        </a:solidFill>
        <a:latin typeface="+mn-lt"/>
        <a:ea typeface="微软雅黑" panose="020B0503020204020204" pitchFamily="34" charset="-122"/>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508" y="4917341"/>
            <a:ext cx="2133798" cy="2918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prstClr val="black">
                    <a:lumMod val="50000"/>
                    <a:lumOff val="50000"/>
                  </a:prstClr>
                </a:solidFill>
                <a:ea typeface="微软雅黑" panose="020B0503020204020204" pitchFamily="34" charset="-122"/>
              </a:rPr>
            </a:fld>
            <a:endParaRPr lang="en-US" altLang="zh-CN" sz="1475" dirty="0">
              <a:solidFill>
                <a:prstClr val="black">
                  <a:lumMod val="50000"/>
                  <a:lumOff val="50000"/>
                </a:prstClr>
              </a:solidFill>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2">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1"/>
          <p:cNvPicPr>
            <a:picLocks noChangeAspect="1"/>
          </p:cNvPicPr>
          <p:nvPr userDrawn="1"/>
        </p:nvPicPr>
        <p:blipFill>
          <a:blip r:embed="rId7"/>
          <a:stretch>
            <a:fillRect/>
          </a:stretch>
        </p:blipFill>
        <p:spPr>
          <a:xfrm>
            <a:off x="6661785" y="283210"/>
            <a:ext cx="2252345" cy="193675"/>
          </a:xfrm>
          <a:prstGeom prst="rect">
            <a:avLst/>
          </a:prstGeom>
        </p:spPr>
      </p:pic>
      <p:cxnSp>
        <p:nvCxnSpPr>
          <p:cNvPr id="5" name="直接连接符 4"/>
          <p:cNvCxnSpPr/>
          <p:nvPr userDrawn="1"/>
        </p:nvCxnSpPr>
        <p:spPr>
          <a:xfrm>
            <a:off x="304800" y="570071"/>
            <a:ext cx="8598694" cy="0"/>
          </a:xfrm>
          <a:prstGeom prst="line">
            <a:avLst/>
          </a:prstGeom>
          <a:ln w="12700" cap="flat" cmpd="sng">
            <a:gradFill>
              <a:gsLst>
                <a:gs pos="0">
                  <a:srgbClr val="69E1FA"/>
                </a:gs>
                <a:gs pos="100000">
                  <a:srgbClr val="FE5D37"/>
                </a:gs>
              </a:gsLst>
              <a:lin ang="0" scaled="0"/>
            </a:gra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5pPr>
      <a:lvl6pPr marL="3898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6pPr>
      <a:lvl7pPr marL="77914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7pPr>
      <a:lvl8pPr marL="116903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8pPr>
      <a:lvl9pPr marL="15582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9pPr>
    </p:titleStyle>
    <p:bodyStyle>
      <a:lvl1pPr marL="292100" indent="-292100" algn="l" rtl="0" eaLnBrk="0" fontAlgn="base" hangingPunct="0">
        <a:spcBef>
          <a:spcPct val="20000"/>
        </a:spcBef>
        <a:spcAft>
          <a:spcPct val="0"/>
        </a:spcAft>
        <a:buChar char="•"/>
        <a:defRPr sz="2700">
          <a:solidFill>
            <a:schemeClr val="tx1"/>
          </a:solidFill>
          <a:latin typeface="+mn-lt"/>
          <a:ea typeface="+mn-ea"/>
          <a:cs typeface="+mn-cs"/>
        </a:defRPr>
      </a:lvl1pPr>
      <a:lvl2pPr marL="633095" indent="-243205" algn="l" rtl="0" eaLnBrk="0" fontAlgn="base" hangingPunct="0">
        <a:spcBef>
          <a:spcPct val="20000"/>
        </a:spcBef>
        <a:spcAft>
          <a:spcPct val="0"/>
        </a:spcAft>
        <a:buChar char="–"/>
        <a:defRPr sz="2400">
          <a:solidFill>
            <a:schemeClr val="tx1"/>
          </a:solidFill>
          <a:latin typeface="+mn-lt"/>
          <a:ea typeface="+mn-ea"/>
        </a:defRPr>
      </a:lvl2pPr>
      <a:lvl3pPr marL="974090" indent="-194945" algn="l" rtl="0" eaLnBrk="0" fontAlgn="base" hangingPunct="0">
        <a:spcBef>
          <a:spcPct val="20000"/>
        </a:spcBef>
        <a:spcAft>
          <a:spcPct val="0"/>
        </a:spcAft>
        <a:buChar char="•"/>
        <a:defRPr sz="2000">
          <a:solidFill>
            <a:schemeClr val="tx1"/>
          </a:solidFill>
          <a:latin typeface="+mn-lt"/>
          <a:ea typeface="+mn-ea"/>
        </a:defRPr>
      </a:lvl3pPr>
      <a:lvl4pPr marL="1363980" indent="-194945" algn="l" rtl="0" eaLnBrk="0" fontAlgn="base" hangingPunct="0">
        <a:spcBef>
          <a:spcPct val="20000"/>
        </a:spcBef>
        <a:spcAft>
          <a:spcPct val="0"/>
        </a:spcAft>
        <a:buChar char="–"/>
        <a:defRPr sz="1700">
          <a:solidFill>
            <a:schemeClr val="tx1"/>
          </a:solidFill>
          <a:latin typeface="+mn-lt"/>
          <a:ea typeface="+mn-ea"/>
        </a:defRPr>
      </a:lvl4pPr>
      <a:lvl5pPr marL="1753235" indent="-194945" algn="l" rtl="0" eaLnBrk="0" fontAlgn="base" hangingPunct="0">
        <a:spcBef>
          <a:spcPct val="20000"/>
        </a:spcBef>
        <a:spcAft>
          <a:spcPct val="0"/>
        </a:spcAft>
        <a:buChar char="»"/>
        <a:defRPr sz="1700">
          <a:solidFill>
            <a:schemeClr val="tx1"/>
          </a:solidFill>
          <a:latin typeface="+mn-lt"/>
          <a:ea typeface="+mn-ea"/>
        </a:defRPr>
      </a:lvl5pPr>
      <a:lvl6pPr marL="2143125" indent="-194945" algn="l" rtl="0" fontAlgn="base">
        <a:spcBef>
          <a:spcPct val="20000"/>
        </a:spcBef>
        <a:spcAft>
          <a:spcPct val="0"/>
        </a:spcAft>
        <a:buChar char="»"/>
        <a:defRPr sz="1700">
          <a:solidFill>
            <a:schemeClr val="tx1"/>
          </a:solidFill>
          <a:latin typeface="+mn-lt"/>
          <a:ea typeface="+mn-ea"/>
        </a:defRPr>
      </a:lvl6pPr>
      <a:lvl7pPr marL="2532380" indent="-194945" algn="l" rtl="0" fontAlgn="base">
        <a:spcBef>
          <a:spcPct val="20000"/>
        </a:spcBef>
        <a:spcAft>
          <a:spcPct val="0"/>
        </a:spcAft>
        <a:buChar char="»"/>
        <a:defRPr sz="1700">
          <a:solidFill>
            <a:schemeClr val="tx1"/>
          </a:solidFill>
          <a:latin typeface="+mn-lt"/>
          <a:ea typeface="+mn-ea"/>
        </a:defRPr>
      </a:lvl7pPr>
      <a:lvl8pPr marL="2922270" indent="-194945" algn="l" rtl="0" fontAlgn="base">
        <a:spcBef>
          <a:spcPct val="20000"/>
        </a:spcBef>
        <a:spcAft>
          <a:spcPct val="0"/>
        </a:spcAft>
        <a:buChar char="»"/>
        <a:defRPr sz="1700">
          <a:solidFill>
            <a:schemeClr val="tx1"/>
          </a:solidFill>
          <a:latin typeface="+mn-lt"/>
          <a:ea typeface="+mn-ea"/>
        </a:defRPr>
      </a:lvl8pPr>
      <a:lvl9pPr marL="3311525" indent="-194945"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jpeg"/><Relationship Id="rId51" Type="http://schemas.openxmlformats.org/officeDocument/2006/relationships/slideLayout" Target="../slideLayouts/slideLayout3.xml"/><Relationship Id="rId50" Type="http://schemas.openxmlformats.org/officeDocument/2006/relationships/image" Target="../media/image53.png"/><Relationship Id="rId5" Type="http://schemas.openxmlformats.org/officeDocument/2006/relationships/image" Target="../media/image10.png"/><Relationship Id="rId49" Type="http://schemas.openxmlformats.org/officeDocument/2006/relationships/image" Target="../media/image52.png"/><Relationship Id="rId48" Type="http://schemas.openxmlformats.org/officeDocument/2006/relationships/image" Target="../media/image51.png"/><Relationship Id="rId47" Type="http://schemas.openxmlformats.org/officeDocument/2006/relationships/image" Target="../media/image50.jpeg"/><Relationship Id="rId46" Type="http://schemas.openxmlformats.org/officeDocument/2006/relationships/image" Target="../media/image49.jpeg"/><Relationship Id="rId45" Type="http://schemas.openxmlformats.org/officeDocument/2006/relationships/image" Target="../media/image48.jpeg"/><Relationship Id="rId44" Type="http://schemas.openxmlformats.org/officeDocument/2006/relationships/image" Target="../media/image47.png"/><Relationship Id="rId43" Type="http://schemas.openxmlformats.org/officeDocument/2006/relationships/image" Target="../media/image46.png"/><Relationship Id="rId42" Type="http://schemas.openxmlformats.org/officeDocument/2006/relationships/image" Target="../media/image45.png"/><Relationship Id="rId41" Type="http://schemas.openxmlformats.org/officeDocument/2006/relationships/image" Target="../media/image44.jpeg"/><Relationship Id="rId40" Type="http://schemas.openxmlformats.org/officeDocument/2006/relationships/image" Target="../media/image43.jpeg"/><Relationship Id="rId4" Type="http://schemas.openxmlformats.org/officeDocument/2006/relationships/image" Target="../media/image9.png"/><Relationship Id="rId39" Type="http://schemas.openxmlformats.org/officeDocument/2006/relationships/image" Target="../media/image42.jpeg"/><Relationship Id="rId38" Type="http://schemas.openxmlformats.org/officeDocument/2006/relationships/image" Target="../media/image41.png"/><Relationship Id="rId37" Type="http://schemas.openxmlformats.org/officeDocument/2006/relationships/image" Target="../media/image40.png"/><Relationship Id="rId36" Type="http://schemas.openxmlformats.org/officeDocument/2006/relationships/image" Target="../media/image39.jpeg"/><Relationship Id="rId35" Type="http://schemas.openxmlformats.org/officeDocument/2006/relationships/image" Target="../media/image38.png"/><Relationship Id="rId34" Type="http://schemas.openxmlformats.org/officeDocument/2006/relationships/image" Target="../media/image37.jpeg"/><Relationship Id="rId33" Type="http://schemas.openxmlformats.org/officeDocument/2006/relationships/image" Target="../media/image36.jpeg"/><Relationship Id="rId32"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31" Type="http://schemas.openxmlformats.org/officeDocument/2006/relationships/image" Target="../media/image35.jpeg"/><Relationship Id="rId30" Type="http://schemas.openxmlformats.org/officeDocument/2006/relationships/image" Target="../media/image34.png"/><Relationship Id="rId3" Type="http://schemas.openxmlformats.org/officeDocument/2006/relationships/image" Target="../media/image8.png"/><Relationship Id="rId29" Type="http://schemas.openxmlformats.org/officeDocument/2006/relationships/image" Target="../media/image33.png"/><Relationship Id="rId28" Type="http://schemas.openxmlformats.org/officeDocument/2006/relationships/image" Target="../media/image32.png"/><Relationship Id="rId27" Type="http://schemas.openxmlformats.org/officeDocument/2006/relationships/image" Target="../media/image31.jpeg"/><Relationship Id="rId26" Type="http://schemas.openxmlformats.org/officeDocument/2006/relationships/image" Target="../media/image30.jpeg"/><Relationship Id="rId25" Type="http://schemas.openxmlformats.org/officeDocument/2006/relationships/image" Target="../media/image29.png"/><Relationship Id="rId24" Type="http://schemas.openxmlformats.org/officeDocument/2006/relationships/image" Target="../media/image28.png"/><Relationship Id="rId23" Type="http://schemas.openxmlformats.org/officeDocument/2006/relationships/image" Target="../media/image27.jpeg"/><Relationship Id="rId22" Type="http://schemas.openxmlformats.org/officeDocument/2006/relationships/hyperlink" Target="http://baike.baidu.com/image/6a22e824857549208744f90e" TargetMode="External"/><Relationship Id="rId21" Type="http://schemas.openxmlformats.org/officeDocument/2006/relationships/image" Target="../media/image26.png"/><Relationship Id="rId20" Type="http://schemas.openxmlformats.org/officeDocument/2006/relationships/image" Target="../media/image25.png"/><Relationship Id="rId2" Type="http://schemas.openxmlformats.org/officeDocument/2006/relationships/image" Target="../media/image7.png"/><Relationship Id="rId19" Type="http://schemas.openxmlformats.org/officeDocument/2006/relationships/image" Target="../media/image24.png"/><Relationship Id="rId18" Type="http://schemas.openxmlformats.org/officeDocument/2006/relationships/image" Target="../media/image23.png"/><Relationship Id="rId17" Type="http://schemas.openxmlformats.org/officeDocument/2006/relationships/image" Target="../media/image22.png"/><Relationship Id="rId16" Type="http://schemas.openxmlformats.org/officeDocument/2006/relationships/image" Target="../media/image21.png"/><Relationship Id="rId15" Type="http://schemas.openxmlformats.org/officeDocument/2006/relationships/image" Target="../media/image20.png"/><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5.png"/><Relationship Id="rId3" Type="http://schemas.openxmlformats.org/officeDocument/2006/relationships/image" Target="../media/image42.jpeg"/><Relationship Id="rId2" Type="http://schemas.openxmlformats.org/officeDocument/2006/relationships/image" Target="../media/image54.png"/><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7.jpeg"/><Relationship Id="rId1" Type="http://schemas.openxmlformats.org/officeDocument/2006/relationships/image" Target="../media/image5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9.jpeg"/><Relationship Id="rId1"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1.jpeg"/><Relationship Id="rId1" Type="http://schemas.openxmlformats.org/officeDocument/2006/relationships/image" Target="../media/image60.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3.jpeg"/><Relationship Id="rId1"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4.png"/><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png"/><Relationship Id="rId7" Type="http://schemas.openxmlformats.org/officeDocument/2006/relationships/image" Target="../media/image68.png"/><Relationship Id="rId62" Type="http://schemas.openxmlformats.org/officeDocument/2006/relationships/slideLayout" Target="../slideLayouts/slideLayout3.xml"/><Relationship Id="rId61" Type="http://schemas.openxmlformats.org/officeDocument/2006/relationships/image" Target="../media/image1.png"/><Relationship Id="rId60" Type="http://schemas.openxmlformats.org/officeDocument/2006/relationships/image" Target="../media/image115.png"/><Relationship Id="rId6" Type="http://schemas.openxmlformats.org/officeDocument/2006/relationships/image" Target="../media/image67.png"/><Relationship Id="rId59" Type="http://schemas.openxmlformats.org/officeDocument/2006/relationships/image" Target="../media/image114.png"/><Relationship Id="rId58" Type="http://schemas.openxmlformats.org/officeDocument/2006/relationships/image" Target="../media/image113.png"/><Relationship Id="rId57" Type="http://schemas.openxmlformats.org/officeDocument/2006/relationships/image" Target="../media/image112.jpeg"/><Relationship Id="rId56" Type="http://schemas.openxmlformats.org/officeDocument/2006/relationships/image" Target="../media/image111.png"/><Relationship Id="rId55" Type="http://schemas.openxmlformats.org/officeDocument/2006/relationships/image" Target="../media/image110.png"/><Relationship Id="rId54" Type="http://schemas.openxmlformats.org/officeDocument/2006/relationships/image" Target="../media/image109.png"/><Relationship Id="rId53" Type="http://schemas.openxmlformats.org/officeDocument/2006/relationships/image" Target="../media/image108.png"/><Relationship Id="rId52" Type="http://schemas.openxmlformats.org/officeDocument/2006/relationships/image" Target="../media/image107.png"/><Relationship Id="rId51" Type="http://schemas.openxmlformats.org/officeDocument/2006/relationships/image" Target="../media/image106.png"/><Relationship Id="rId50" Type="http://schemas.openxmlformats.org/officeDocument/2006/relationships/image" Target="../media/image105.png"/><Relationship Id="rId5" Type="http://schemas.openxmlformats.org/officeDocument/2006/relationships/image" Target="../media/image66.png"/><Relationship Id="rId49" Type="http://schemas.openxmlformats.org/officeDocument/2006/relationships/image" Target="../media/image104.png"/><Relationship Id="rId48" Type="http://schemas.openxmlformats.org/officeDocument/2006/relationships/image" Target="../media/image103.png"/><Relationship Id="rId47" Type="http://schemas.openxmlformats.org/officeDocument/2006/relationships/image" Target="../media/image102.png"/><Relationship Id="rId46" Type="http://schemas.openxmlformats.org/officeDocument/2006/relationships/image" Target="../media/image101.png"/><Relationship Id="rId45" Type="http://schemas.openxmlformats.org/officeDocument/2006/relationships/image" Target="../media/image100.png"/><Relationship Id="rId44" Type="http://schemas.openxmlformats.org/officeDocument/2006/relationships/image" Target="../media/image99.png"/><Relationship Id="rId43" Type="http://schemas.openxmlformats.org/officeDocument/2006/relationships/image" Target="../media/image98.png"/><Relationship Id="rId42" Type="http://schemas.openxmlformats.org/officeDocument/2006/relationships/image" Target="../media/image97.png"/><Relationship Id="rId41" Type="http://schemas.openxmlformats.org/officeDocument/2006/relationships/image" Target="../media/image96.png"/><Relationship Id="rId40" Type="http://schemas.openxmlformats.org/officeDocument/2006/relationships/image" Target="../media/image95.png"/><Relationship Id="rId4" Type="http://schemas.openxmlformats.org/officeDocument/2006/relationships/image" Target="../media/image34.png"/><Relationship Id="rId39" Type="http://schemas.openxmlformats.org/officeDocument/2006/relationships/image" Target="../media/image94.jpeg"/><Relationship Id="rId38" Type="http://schemas.openxmlformats.org/officeDocument/2006/relationships/image" Target="../media/image93.png"/><Relationship Id="rId37" Type="http://schemas.openxmlformats.org/officeDocument/2006/relationships/image" Target="../media/image92.png"/><Relationship Id="rId36" Type="http://schemas.openxmlformats.org/officeDocument/2006/relationships/image" Target="../media/image91.jpeg"/><Relationship Id="rId35" Type="http://schemas.openxmlformats.org/officeDocument/2006/relationships/image" Target="../media/image36.jpeg"/><Relationship Id="rId34" Type="http://schemas.openxmlformats.org/officeDocument/2006/relationships/image" Target="../media/image90.png"/><Relationship Id="rId33" Type="http://schemas.openxmlformats.org/officeDocument/2006/relationships/image" Target="../media/image89.png"/><Relationship Id="rId32" Type="http://schemas.openxmlformats.org/officeDocument/2006/relationships/image" Target="../media/image88.png"/><Relationship Id="rId31" Type="http://schemas.openxmlformats.org/officeDocument/2006/relationships/image" Target="../media/image87.png"/><Relationship Id="rId30" Type="http://schemas.openxmlformats.org/officeDocument/2006/relationships/image" Target="../media/image86.png"/><Relationship Id="rId3" Type="http://schemas.openxmlformats.org/officeDocument/2006/relationships/image" Target="../media/image65.png"/><Relationship Id="rId29" Type="http://schemas.openxmlformats.org/officeDocument/2006/relationships/image" Target="../media/image43.jpeg"/><Relationship Id="rId28" Type="http://schemas.openxmlformats.org/officeDocument/2006/relationships/image" Target="../media/image85.png"/><Relationship Id="rId27" Type="http://schemas.openxmlformats.org/officeDocument/2006/relationships/image" Target="../media/image84.jpeg"/><Relationship Id="rId26" Type="http://schemas.openxmlformats.org/officeDocument/2006/relationships/image" Target="../media/image44.jpeg"/><Relationship Id="rId25" Type="http://schemas.openxmlformats.org/officeDocument/2006/relationships/image" Target="../media/image83.png"/><Relationship Id="rId24" Type="http://schemas.openxmlformats.org/officeDocument/2006/relationships/image" Target="../media/image32.png"/><Relationship Id="rId23" Type="http://schemas.openxmlformats.org/officeDocument/2006/relationships/image" Target="../media/image82.jpeg"/><Relationship Id="rId22" Type="http://schemas.openxmlformats.org/officeDocument/2006/relationships/image" Target="../media/image81.jpeg"/><Relationship Id="rId21" Type="http://schemas.openxmlformats.org/officeDocument/2006/relationships/image" Target="../media/image80.png"/><Relationship Id="rId20" Type="http://schemas.openxmlformats.org/officeDocument/2006/relationships/image" Target="../media/image79.png"/><Relationship Id="rId2" Type="http://schemas.openxmlformats.org/officeDocument/2006/relationships/image" Target="../media/image20.png"/><Relationship Id="rId19" Type="http://schemas.openxmlformats.org/officeDocument/2006/relationships/image" Target="../media/image78.png"/><Relationship Id="rId18" Type="http://schemas.openxmlformats.org/officeDocument/2006/relationships/image" Target="../media/image46.png"/><Relationship Id="rId17" Type="http://schemas.openxmlformats.org/officeDocument/2006/relationships/image" Target="../media/image77.jpeg"/><Relationship Id="rId16" Type="http://schemas.openxmlformats.org/officeDocument/2006/relationships/image" Target="../media/image76.jpeg"/><Relationship Id="rId15" Type="http://schemas.openxmlformats.org/officeDocument/2006/relationships/image" Target="../media/image75.jpeg"/><Relationship Id="rId14" Type="http://schemas.openxmlformats.org/officeDocument/2006/relationships/image" Target="../media/image27.jpeg"/><Relationship Id="rId13" Type="http://schemas.openxmlformats.org/officeDocument/2006/relationships/image" Target="../media/image74.png"/><Relationship Id="rId12" Type="http://schemas.openxmlformats.org/officeDocument/2006/relationships/image" Target="../media/image73.png"/><Relationship Id="rId11" Type="http://schemas.openxmlformats.org/officeDocument/2006/relationships/image" Target="../media/image72.png"/><Relationship Id="rId10" Type="http://schemas.openxmlformats.org/officeDocument/2006/relationships/image" Target="../media/image71.png"/><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826135" y="1748790"/>
            <a:ext cx="2618740" cy="224790"/>
          </a:xfrm>
          <a:prstGeom prst="rect">
            <a:avLst/>
          </a:prstGeom>
        </p:spPr>
      </p:pic>
      <p:graphicFrame>
        <p:nvGraphicFramePr>
          <p:cNvPr id="3" name="表格 2"/>
          <p:cNvGraphicFramePr>
            <a:graphicFrameLocks noGrp="1"/>
          </p:cNvGraphicFramePr>
          <p:nvPr/>
        </p:nvGraphicFramePr>
        <p:xfrm>
          <a:off x="690526" y="2571750"/>
          <a:ext cx="7904261" cy="1383678"/>
        </p:xfrm>
        <a:graphic>
          <a:graphicData uri="http://schemas.openxmlformats.org/drawingml/2006/table">
            <a:tbl>
              <a:tblPr/>
              <a:tblGrid>
                <a:gridCol w="1531625"/>
                <a:gridCol w="1181536"/>
                <a:gridCol w="1202712"/>
                <a:gridCol w="1232774"/>
                <a:gridCol w="870193"/>
                <a:gridCol w="1885421"/>
              </a:tblGrid>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申请建店省份</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城    市</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申请时间</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申请公司名称</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r>
              <a:tr h="33622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联系人</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现任职务</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移动电话</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1000" b="0" i="0" u="none" strike="noStrike" dirty="0">
                        <a:solidFill>
                          <a:srgbClr val="000000"/>
                        </a:solidFill>
                        <a:effectLst/>
                        <a:latin typeface="Arial" panose="020B0604020202020204" pitchFamily="34" charset="0"/>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
        <p:nvSpPr>
          <p:cNvPr id="7" name="矩形 6"/>
          <p:cNvSpPr/>
          <p:nvPr/>
        </p:nvSpPr>
        <p:spPr>
          <a:xfrm>
            <a:off x="611560" y="190072"/>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昊铂埃安经销商申请书</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307914" y="1528504"/>
            <a:ext cx="5256584" cy="646331"/>
          </a:xfrm>
          <a:prstGeom prst="rect">
            <a:avLst/>
          </a:prstGeom>
        </p:spPr>
        <p:txBody>
          <a:bodyPr wrap="square">
            <a:spAutoFit/>
          </a:bodyPr>
          <a:lstStyle/>
          <a:p>
            <a:pPr algn="ctr" fontAlgn="base">
              <a:spcBef>
                <a:spcPct val="0"/>
              </a:spcBef>
              <a:spcAft>
                <a:spcPct val="0"/>
              </a:spcAft>
              <a:defRPr/>
            </a:pPr>
            <a:r>
              <a:rPr lang="zh-CN" altLang="en-US" sz="3600" b="1" dirty="0">
                <a:ln w="11430"/>
                <a:latin typeface="微软雅黑" panose="020B0503020204020204" pitchFamily="34" charset="-122"/>
                <a:ea typeface="微软雅黑" panose="020B0503020204020204" pitchFamily="34" charset="-122"/>
              </a:rPr>
              <a:t>昊铂埃安经销商申请书</a:t>
            </a:r>
            <a:endParaRPr lang="zh-CN" altLang="en-US" sz="3600" b="1" dirty="0">
              <a:ln w="11430"/>
              <a:latin typeface="微软雅黑" panose="020B0503020204020204" pitchFamily="34" charset="-122"/>
              <a:ea typeface="微软雅黑" panose="020B0503020204020204" pitchFamily="34" charset="-122"/>
            </a:endParaRPr>
          </a:p>
        </p:txBody>
      </p:sp>
      <p:cxnSp>
        <p:nvCxnSpPr>
          <p:cNvPr id="4" name="直线连接符 6"/>
          <p:cNvCxnSpPr/>
          <p:nvPr/>
        </p:nvCxnSpPr>
        <p:spPr bwMode="auto">
          <a:xfrm>
            <a:off x="3513072" y="1635645"/>
            <a:ext cx="0" cy="432048"/>
          </a:xfrm>
          <a:prstGeom prst="line">
            <a:avLst/>
          </a:prstGeom>
          <a:noFill/>
          <a:ln w="9525" cap="flat" cmpd="sng" algn="ctr">
            <a:solidFill>
              <a:schemeClr val="tx1">
                <a:lumMod val="50000"/>
                <a:lumOff val="50000"/>
              </a:schemeClr>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582" y="561579"/>
            <a:ext cx="46281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4.</a:t>
            </a:r>
            <a:r>
              <a:rPr lang="zh-CN" altLang="en-US" sz="1400" b="1" kern="100" dirty="0">
                <a:solidFill>
                  <a:srgbClr val="2DCAD1"/>
                </a:solidFill>
                <a:latin typeface="微软雅黑" panose="020B0503020204020204" pitchFamily="34" charset="-122"/>
                <a:ea typeface="微软雅黑" panose="020B0503020204020204" pitchFamily="34" charset="-122"/>
              </a:rPr>
              <a:t>申请公司及其关联公司的合计业绩及合计资金现状评述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5" name="矩形 4"/>
          <p:cNvSpPr/>
          <p:nvPr/>
        </p:nvSpPr>
        <p:spPr>
          <a:xfrm>
            <a:off x="0" y="4295566"/>
            <a:ext cx="864096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必须提供</a:t>
            </a:r>
            <a:r>
              <a:rPr lang="zh-CN" altLang="zh-CN" sz="900" dirty="0">
                <a:solidFill>
                  <a:prstClr val="black"/>
                </a:solidFill>
                <a:latin typeface="微软雅黑" panose="020B0503020204020204" pitchFamily="34" charset="-122"/>
                <a:ea typeface="微软雅黑" panose="020B0503020204020204" pitchFamily="34" charset="-122"/>
              </a:rPr>
              <a:t>营业执照副本（复印件，</a:t>
            </a:r>
            <a:r>
              <a:rPr lang="zh-CN" altLang="zh-CN" sz="900" b="1" dirty="0">
                <a:solidFill>
                  <a:prstClr val="black"/>
                </a:solidFill>
                <a:latin typeface="微软雅黑" panose="020B0503020204020204" pitchFamily="34" charset="-122"/>
                <a:ea typeface="微软雅黑" panose="020B0503020204020204" pitchFamily="34" charset="-122"/>
              </a:rPr>
              <a:t>加盖公章</a:t>
            </a:r>
            <a:r>
              <a:rPr lang="zh-CN" altLang="zh-CN" sz="900" dirty="0">
                <a:solidFill>
                  <a:prstClr val="black"/>
                </a:solidFill>
                <a:latin typeface="微软雅黑" panose="020B0503020204020204" pitchFamily="34" charset="-122"/>
                <a:ea typeface="微软雅黑" panose="020B0503020204020204" pitchFamily="34" charset="-122"/>
              </a:rPr>
              <a:t>）；企业法人代表身份证（正反面复印件，</a:t>
            </a:r>
            <a:r>
              <a:rPr lang="zh-CN" altLang="zh-CN" sz="900" b="1" dirty="0">
                <a:solidFill>
                  <a:prstClr val="black"/>
                </a:solidFill>
                <a:latin typeface="微软雅黑" panose="020B0503020204020204" pitchFamily="34" charset="-122"/>
                <a:ea typeface="微软雅黑" panose="020B0503020204020204" pitchFamily="34" charset="-122"/>
              </a:rPr>
              <a:t>加盖公章</a:t>
            </a:r>
            <a:r>
              <a:rPr lang="zh-CN" altLang="zh-CN" sz="900" dirty="0">
                <a:solidFill>
                  <a:prstClr val="black"/>
                </a:solidFill>
                <a:latin typeface="微软雅黑" panose="020B0503020204020204" pitchFamily="34" charset="-122"/>
                <a:ea typeface="微软雅黑" panose="020B0503020204020204" pitchFamily="34" charset="-122"/>
              </a:rPr>
              <a:t>）</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必须</a:t>
            </a:r>
            <a:r>
              <a:rPr lang="zh-CN" altLang="zh-CN" sz="900" dirty="0">
                <a:solidFill>
                  <a:prstClr val="black"/>
                </a:solidFill>
                <a:latin typeface="微软雅黑" panose="020B0503020204020204" pitchFamily="34" charset="-122"/>
                <a:ea typeface="微软雅黑" panose="020B0503020204020204" pitchFamily="34" charset="-122"/>
              </a:rPr>
              <a:t>提供申请公司最近三年的资产负债表、损益表</a:t>
            </a:r>
            <a:r>
              <a:rPr lang="zh-CN" altLang="en-US" sz="900" dirty="0">
                <a:solidFill>
                  <a:prstClr val="black"/>
                </a:solidFill>
                <a:latin typeface="微软雅黑" panose="020B0503020204020204" pitchFamily="34" charset="-122"/>
                <a:ea typeface="微软雅黑" panose="020B0503020204020204" pitchFamily="34" charset="-122"/>
              </a:rPr>
              <a:t>及现金流量表</a:t>
            </a:r>
            <a:r>
              <a:rPr lang="zh-CN" altLang="zh-CN" sz="900" dirty="0">
                <a:solidFill>
                  <a:prstClr val="black"/>
                </a:solidFill>
                <a:latin typeface="微软雅黑" panose="020B0503020204020204" pitchFamily="34" charset="-122"/>
                <a:ea typeface="微软雅黑" panose="020B0503020204020204" pitchFamily="34" charset="-122"/>
              </a:rPr>
              <a:t>，需要</a:t>
            </a:r>
            <a:r>
              <a:rPr lang="zh-CN" altLang="zh-CN" sz="900" b="1" dirty="0">
                <a:solidFill>
                  <a:prstClr val="black"/>
                </a:solidFill>
                <a:latin typeface="微软雅黑" panose="020B0503020204020204" pitchFamily="34" charset="-122"/>
                <a:ea typeface="微软雅黑" panose="020B0503020204020204" pitchFamily="34" charset="-122"/>
              </a:rPr>
              <a:t>加盖</a:t>
            </a:r>
            <a:r>
              <a:rPr lang="zh-CN" altLang="en-US" sz="900" b="1" dirty="0">
                <a:solidFill>
                  <a:prstClr val="black"/>
                </a:solidFill>
                <a:latin typeface="微软雅黑" panose="020B0503020204020204" pitchFamily="34" charset="-122"/>
                <a:ea typeface="微软雅黑" panose="020B0503020204020204" pitchFamily="34" charset="-122"/>
              </a:rPr>
              <a:t>申请公司</a:t>
            </a:r>
            <a:r>
              <a:rPr lang="zh-CN" altLang="zh-CN" sz="900" b="1" dirty="0">
                <a:solidFill>
                  <a:prstClr val="black"/>
                </a:solidFill>
                <a:latin typeface="微软雅黑" panose="020B0503020204020204" pitchFamily="34" charset="-122"/>
                <a:ea typeface="微软雅黑" panose="020B0503020204020204" pitchFamily="34" charset="-122"/>
              </a:rPr>
              <a:t>公章</a:t>
            </a:r>
            <a:r>
              <a:rPr lang="zh-CN" altLang="en-US" sz="900" dirty="0">
                <a:solidFill>
                  <a:prstClr val="black"/>
                </a:solidFill>
                <a:latin typeface="微软雅黑" panose="020B0503020204020204" pitchFamily="34" charset="-122"/>
                <a:ea typeface="微软雅黑" panose="020B0503020204020204" pitchFamily="34" charset="-122"/>
              </a:rPr>
              <a:t>；</a:t>
            </a:r>
            <a:endParaRPr lang="zh-CN"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建议</a:t>
            </a:r>
            <a:r>
              <a:rPr lang="zh-CN" altLang="zh-CN" sz="900" dirty="0">
                <a:solidFill>
                  <a:prstClr val="black"/>
                </a:solidFill>
                <a:latin typeface="微软雅黑" panose="020B0503020204020204" pitchFamily="34" charset="-122"/>
                <a:ea typeface="微软雅黑" panose="020B0503020204020204" pitchFamily="34" charset="-122"/>
              </a:rPr>
              <a:t>提供申请公司最近三年的所得税申报表（</a:t>
            </a:r>
            <a:r>
              <a:rPr lang="zh-CN" altLang="zh-CN" sz="900" b="1" dirty="0">
                <a:solidFill>
                  <a:prstClr val="black"/>
                </a:solidFill>
                <a:latin typeface="微软雅黑" panose="020B0503020204020204" pitchFamily="34" charset="-122"/>
                <a:ea typeface="微软雅黑" panose="020B0503020204020204" pitchFamily="34" charset="-122"/>
              </a:rPr>
              <a:t>加盖税务局公章</a:t>
            </a:r>
            <a:r>
              <a:rPr lang="zh-CN" altLang="zh-CN" sz="900" dirty="0">
                <a:solidFill>
                  <a:prstClr val="black"/>
                </a:solidFill>
                <a:latin typeface="微软雅黑" panose="020B0503020204020204" pitchFamily="34" charset="-122"/>
                <a:ea typeface="微软雅黑" panose="020B0503020204020204" pitchFamily="34" charset="-122"/>
              </a:rPr>
              <a:t>）</a:t>
            </a:r>
            <a:r>
              <a:rPr lang="zh-CN" altLang="en-US" sz="900" dirty="0">
                <a:solidFill>
                  <a:prstClr val="black"/>
                </a:solidFill>
                <a:latin typeface="微软雅黑" panose="020B0503020204020204" pitchFamily="34" charset="-122"/>
                <a:ea typeface="微软雅黑" panose="020B0503020204020204" pitchFamily="34" charset="-122"/>
              </a:rPr>
              <a:t>；</a:t>
            </a:r>
            <a:endParaRPr lang="zh-CN"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建议</a:t>
            </a:r>
            <a:r>
              <a:rPr lang="zh-CN" altLang="zh-CN" sz="900" dirty="0">
                <a:solidFill>
                  <a:prstClr val="black"/>
                </a:solidFill>
                <a:latin typeface="微软雅黑" panose="020B0503020204020204" pitchFamily="34" charset="-122"/>
                <a:ea typeface="微软雅黑" panose="020B0503020204020204" pitchFamily="34" charset="-122"/>
              </a:rPr>
              <a:t>提供申请公司由人民银行征信管理部门出具的企业信用报告</a:t>
            </a:r>
            <a:r>
              <a:rPr lang="zh-CN" altLang="en-US" sz="900" dirty="0">
                <a:solidFill>
                  <a:prstClr val="black"/>
                </a:solidFill>
                <a:latin typeface="微软雅黑" panose="020B0503020204020204" pitchFamily="34" charset="-122"/>
                <a:ea typeface="微软雅黑" panose="020B0503020204020204" pitchFamily="34" charset="-122"/>
              </a:rPr>
              <a:t>、申请公司三年的审计报告。</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384458" y="1485725"/>
          <a:ext cx="8441552" cy="2846797"/>
        </p:xfrm>
        <a:graphic>
          <a:graphicData uri="http://schemas.openxmlformats.org/drawingml/2006/table">
            <a:tbl>
              <a:tblPr/>
              <a:tblGrid>
                <a:gridCol w="864096"/>
                <a:gridCol w="1246292"/>
                <a:gridCol w="1055194"/>
                <a:gridCol w="1055194"/>
                <a:gridCol w="1055194"/>
                <a:gridCol w="1055194"/>
                <a:gridCol w="1055194"/>
                <a:gridCol w="1055194"/>
              </a:tblGrid>
              <a:tr h="211401">
                <a:tc rowSpan="2"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项目</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cPr/>
                </a:tc>
                <a:tc gridSpan="2">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gridSpan="2">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gridSpan="2">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r>
              <a:tr h="211401">
                <a:tc vMerge="1" gridSpan="2">
                  <a:tcPr/>
                </a:tc>
                <a:tc vMerge="1" hMerge="1">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新车销售（万元）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gridSpan="2">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售后产值（万元）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其他业务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金融（万元）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vMerge="1">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vMerge="1">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二手车（万元）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vMerge="1">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0">
                <a:tc gridSpan="8">
                  <a:txBody>
                    <a:bodyPr/>
                    <a:lstStyle/>
                    <a:p>
                      <a:pPr algn="ctr" rtl="0"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（所有公司</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上月底合计）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r>
              <a:tr h="211401">
                <a:tc vMerge="1">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r>
              <a:tr h="211401">
                <a:tc v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r>
              <a:tr h="211401">
                <a:tc v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r>
            </a:tbl>
          </a:graphicData>
        </a:graphic>
      </p:graphicFrame>
      <p:sp>
        <p:nvSpPr>
          <p:cNvPr id="3" name="文本框 2"/>
          <p:cNvSpPr txBox="1"/>
          <p:nvPr/>
        </p:nvSpPr>
        <p:spPr>
          <a:xfrm>
            <a:off x="4731367" y="505247"/>
            <a:ext cx="5220072" cy="363765"/>
          </a:xfrm>
          <a:prstGeom prst="rect">
            <a:avLst/>
          </a:prstGeom>
          <a:noFill/>
        </p:spPr>
        <p:txBody>
          <a:bodyPr wrap="square" lIns="77925" tIns="38963" rIns="77925" bIns="38963" rtlCol="0">
            <a:spAutoFit/>
          </a:bodyPr>
          <a:lstStyle/>
          <a:p>
            <a:pPr>
              <a:lnSpc>
                <a:spcPct val="150000"/>
              </a:lnSpc>
            </a:pPr>
            <a:r>
              <a:rPr lang="zh-CN" altLang="en-US" sz="1400" dirty="0">
                <a:solidFill>
                  <a:srgbClr val="00A5AE"/>
                </a:solidFill>
                <a:latin typeface="微软雅黑" panose="020B0503020204020204" pitchFamily="34" charset="-122"/>
                <a:ea typeface="微软雅黑" panose="020B0503020204020204" pitchFamily="34" charset="-122"/>
              </a:rPr>
              <a:t>（如有其他业务，请在其他业务处如实填写）</a:t>
            </a:r>
            <a:endParaRPr lang="zh-CN" altLang="en-US" sz="1400" dirty="0">
              <a:solidFill>
                <a:srgbClr val="00A5AE"/>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378602" y="852117"/>
          <a:ext cx="8441870" cy="656447"/>
        </p:xfrm>
        <a:graphic>
          <a:graphicData uri="http://schemas.openxmlformats.org/drawingml/2006/table">
            <a:tbl>
              <a:tblPr/>
              <a:tblGrid>
                <a:gridCol w="2110388"/>
                <a:gridCol w="2110494"/>
                <a:gridCol w="2110494"/>
                <a:gridCol w="2110494"/>
              </a:tblGrid>
              <a:tr h="374644">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81803">
                <a:tc vMerge="1">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4" name="矩形 3"/>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35" y="602918"/>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5.</a:t>
            </a:r>
            <a:r>
              <a:rPr lang="zh-CN" altLang="en-US" sz="1400" b="1" kern="100" dirty="0">
                <a:solidFill>
                  <a:srgbClr val="2DCAD1"/>
                </a:solidFill>
                <a:latin typeface="微软雅黑" panose="020B0503020204020204" pitchFamily="34" charset="-122"/>
                <a:ea typeface="微软雅黑" panose="020B0503020204020204" pitchFamily="34" charset="-122"/>
              </a:rPr>
              <a:t>申请单位及其关联公司所获荣誉</a:t>
            </a:r>
            <a:r>
              <a:rPr lang="zh-CN" altLang="en-US" b="1" kern="100" dirty="0">
                <a:solidFill>
                  <a:srgbClr val="2DCAD1"/>
                </a:solidFill>
                <a:latin typeface="微软雅黑" panose="020B0503020204020204" pitchFamily="34" charset="-122"/>
                <a:ea typeface="微软雅黑" panose="020B0503020204020204" pitchFamily="34" charset="-122"/>
              </a:rPr>
              <a:t>（厂家颁发荣誉为主）</a:t>
            </a:r>
            <a:endParaRPr lang="zh-CN" altLang="en-US"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custDataLst>
              <p:tags r:id="rId1"/>
            </p:custDataLst>
          </p:nvPr>
        </p:nvGraphicFramePr>
        <p:xfrm>
          <a:off x="317989" y="975826"/>
          <a:ext cx="8574492" cy="1760647"/>
        </p:xfrm>
        <a:graphic>
          <a:graphicData uri="http://schemas.openxmlformats.org/drawingml/2006/table">
            <a:tbl>
              <a:tblPr/>
              <a:tblGrid>
                <a:gridCol w="2858164"/>
                <a:gridCol w="2858164"/>
                <a:gridCol w="2858164"/>
              </a:tblGrid>
              <a:tr h="378042">
                <a:tc>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2025</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endPar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表格 7"/>
          <p:cNvGraphicFramePr>
            <a:graphicFrameLocks noGrp="1"/>
          </p:cNvGraphicFramePr>
          <p:nvPr/>
        </p:nvGraphicFramePr>
        <p:xfrm>
          <a:off x="317989" y="2812030"/>
          <a:ext cx="8574492" cy="1760647"/>
        </p:xfrm>
        <a:graphic>
          <a:graphicData uri="http://schemas.openxmlformats.org/drawingml/2006/table">
            <a:tbl>
              <a:tblPr/>
              <a:tblGrid>
                <a:gridCol w="2858164"/>
                <a:gridCol w="2858164"/>
                <a:gridCol w="2858164"/>
              </a:tblGrid>
              <a:tr h="378042">
                <a:tc>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2022</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900" b="0" i="0" u="none" strike="noStrike" dirty="0">
                        <a:solidFill>
                          <a:srgbClr val="000000"/>
                        </a:solidFill>
                        <a:effectLst/>
                        <a:latin typeface="Arial" panose="020B0604020202020204" pitchFamily="34" charset="0"/>
                        <a:ea typeface="微软雅黑" panose="020B0503020204020204" pitchFamily="34" charset="-122"/>
                      </a:endParaRP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900" b="0" i="0" u="none" strike="noStrike" dirty="0">
                        <a:solidFill>
                          <a:srgbClr val="000000"/>
                        </a:solidFill>
                        <a:effectLst/>
                        <a:latin typeface="Arial" panose="020B0604020202020204" pitchFamily="34" charset="0"/>
                        <a:ea typeface="微软雅黑" panose="020B0503020204020204" pitchFamily="34" charset="-122"/>
                      </a:endParaRP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endParaRPr lang="zh-CN" altLang="en-US" sz="900" b="0" i="0" u="none" strike="noStrike" dirty="0">
                        <a:solidFill>
                          <a:srgbClr val="254061"/>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900" b="0" i="0" u="none" strike="noStrike" dirty="0">
                        <a:solidFill>
                          <a:srgbClr val="000000"/>
                        </a:solidFill>
                        <a:effectLst/>
                        <a:latin typeface="Arial" panose="020B0604020202020204" pitchFamily="34" charset="0"/>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endParaRPr lang="zh-CN" altLang="en-US" sz="900" b="0" i="0" u="none" strike="noStrike" dirty="0">
                        <a:solidFill>
                          <a:srgbClr val="000000"/>
                        </a:solidFill>
                        <a:effectLst/>
                        <a:latin typeface="Arial" panose="020B0604020202020204" pitchFamily="34" charset="0"/>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6" name="圆角矩形 5"/>
          <p:cNvSpPr/>
          <p:nvPr/>
        </p:nvSpPr>
        <p:spPr bwMode="auto">
          <a:xfrm rot="19778151">
            <a:off x="171062" y="1371769"/>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时间倒序排列</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3" name="圆角矩形 2"/>
          <p:cNvSpPr/>
          <p:nvPr/>
        </p:nvSpPr>
        <p:spPr bwMode="auto">
          <a:xfrm rot="19778151">
            <a:off x="1034027" y="1518847"/>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重要奖项优先</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173" y="551161"/>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新公司股比及资金情况</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5" name="TextBox 1"/>
          <p:cNvSpPr txBox="1">
            <a:spLocks noChangeArrowheads="1"/>
          </p:cNvSpPr>
          <p:nvPr/>
        </p:nvSpPr>
        <p:spPr bwMode="auto">
          <a:xfrm>
            <a:off x="251520" y="441976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注册金额不低于</a:t>
            </a:r>
            <a:r>
              <a:rPr lang="en-US" altLang="zh-CN" sz="900" dirty="0">
                <a:solidFill>
                  <a:prstClr val="black"/>
                </a:solidFill>
                <a:latin typeface="微软雅黑" panose="020B0503020204020204" pitchFamily="34" charset="-122"/>
                <a:ea typeface="微软雅黑" panose="020B0503020204020204" pitchFamily="34" charset="-122"/>
              </a:rPr>
              <a:t>800</a:t>
            </a:r>
            <a:r>
              <a:rPr lang="zh-CN" altLang="en-US" sz="900" dirty="0">
                <a:solidFill>
                  <a:prstClr val="black"/>
                </a:solidFill>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1"/>
            </p:custDataLst>
          </p:nvPr>
        </p:nvGraphicFramePr>
        <p:xfrm>
          <a:off x="384458" y="862286"/>
          <a:ext cx="8308617" cy="3582884"/>
        </p:xfrm>
        <a:graphic>
          <a:graphicData uri="http://schemas.openxmlformats.org/drawingml/2006/table">
            <a:tbl>
              <a:tblPr/>
              <a:tblGrid>
                <a:gridCol w="1498026"/>
                <a:gridCol w="1980952"/>
                <a:gridCol w="1739489"/>
                <a:gridCol w="1657631"/>
                <a:gridCol w="1432519"/>
              </a:tblGrid>
              <a:tr h="246411">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r>
              <a:tr h="483344">
                <a:tc vMerge="1">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79806">
                <a:tc vMerge="1">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9806">
                <a:tc vMerge="1">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979">
                <a:tc vMerge="1">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456">
                <a:tc vMerge="1">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456">
                <a:tc vMerge="1">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endParaRPr lang="zh-CN" altLang="en-US" sz="900" b="1" i="0" u="none" strike="noStrike" dirty="0">
                        <a:solidFill>
                          <a:srgbClr val="FF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r>
              <a:tr h="284320">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区分</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17979">
                <a:tc vMerge="1">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自有</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979">
                <a:tc vMerge="1">
                  <a:tcPr/>
                </a:tc>
                <a:tc vMerge="1">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979">
                <a:tc vMerge="1">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979">
                <a:tc vMerge="1">
                  <a:tcPr/>
                </a:tc>
                <a:tc v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979">
                <a:tc vMerge="1">
                  <a:tcPr/>
                </a:tc>
                <a:tc v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6411">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bl>
          </a:graphicData>
        </a:graphic>
      </p:graphicFrame>
      <p:sp>
        <p:nvSpPr>
          <p:cNvPr id="7" name="矩形 6"/>
          <p:cNvSpPr/>
          <p:nvPr/>
        </p:nvSpPr>
        <p:spPr>
          <a:xfrm>
            <a:off x="2411730" y="1834256"/>
            <a:ext cx="5313680" cy="576204"/>
          </a:xfrm>
          <a:prstGeom prst="rect">
            <a:avLst/>
          </a:prstGeom>
          <a:solidFill>
            <a:schemeClr val="accent5">
              <a:lumMod val="40000"/>
              <a:lumOff val="60000"/>
            </a:schemeClr>
          </a:solidFill>
        </p:spPr>
        <p:txBody>
          <a:bodyPr wrap="square" anchor="t">
            <a:noAutofit/>
          </a:bodyPr>
          <a:lstStyle/>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股东关系说明必须填写清楚，填写完整后删除本备注文本框</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资金情况的总计金额与注册金额相等</a:t>
            </a:r>
            <a:endPar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0763" y="572690"/>
            <a:ext cx="37304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新公司的股权结构、股东、后选总经理介绍</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51" name="矩形 50"/>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endParaRPr lang="zh-CN" altLang="en-US" sz="1000" dirty="0">
              <a:solidFill>
                <a:srgbClr val="FF0000"/>
              </a:solidFill>
              <a:latin typeface="微软雅黑" panose="020B0503020204020204" pitchFamily="34" charset="-122"/>
              <a:ea typeface="微软雅黑" panose="020B0503020204020204" pitchFamily="34" charset="-122"/>
            </a:endParaRPr>
          </a:p>
        </p:txBody>
      </p:sp>
      <p:graphicFrame>
        <p:nvGraphicFramePr>
          <p:cNvPr id="52" name="表格 51"/>
          <p:cNvGraphicFramePr>
            <a:graphicFrameLocks noGrp="1"/>
          </p:cNvGraphicFramePr>
          <p:nvPr/>
        </p:nvGraphicFramePr>
        <p:xfrm>
          <a:off x="179512" y="867796"/>
          <a:ext cx="8586028" cy="726649"/>
        </p:xfrm>
        <a:graphic>
          <a:graphicData uri="http://schemas.openxmlformats.org/drawingml/2006/table">
            <a:tbl>
              <a:tblPr/>
              <a:tblGrid>
                <a:gridCol w="1013432"/>
                <a:gridCol w="1520484"/>
                <a:gridCol w="1558333"/>
                <a:gridCol w="2335543"/>
                <a:gridCol w="2158236"/>
              </a:tblGrid>
              <a:tr h="196382">
                <a:tc gridSpan="5">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3" name="矩形 52"/>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4" name="矩形 53"/>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5"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56" name="表格 55"/>
          <p:cNvGraphicFramePr>
            <a:graphicFrameLocks noGrp="1"/>
          </p:cNvGraphicFramePr>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57" name="表格 56"/>
          <p:cNvGraphicFramePr>
            <a:graphicFrameLocks noGrp="1"/>
          </p:cNvGraphicFramePr>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58"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实控人一：</a:t>
            </a:r>
            <a:r>
              <a:rPr lang="en-US" altLang="zh-CN" sz="900" b="1" dirty="0">
                <a:solidFill>
                  <a:prstClr val="white"/>
                </a:solidFill>
                <a:latin typeface="微软雅黑" panose="020B0503020204020204" pitchFamily="34" charset="-122"/>
                <a:ea typeface="微软雅黑" panose="020B0503020204020204" pitchFamily="34" charset="-122"/>
              </a:rPr>
              <a:t>XXX60%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59" name="矩形 58"/>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60" name="矩形 59"/>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61" name="TextBox 7"/>
          <p:cNvSpPr txBox="1"/>
          <p:nvPr/>
        </p:nvSpPr>
        <p:spPr bwMode="auto">
          <a:xfrm>
            <a:off x="4545654" y="4357622"/>
            <a:ext cx="1238832" cy="254813"/>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后选总经理：</a:t>
            </a:r>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62" name="表格 61"/>
          <p:cNvGraphicFramePr>
            <a:graphicFrameLocks noGrp="1"/>
          </p:cNvGraphicFramePr>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63" name="表格 62"/>
          <p:cNvGraphicFramePr>
            <a:graphicFrameLocks noGrp="1"/>
          </p:cNvGraphicFramePr>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64"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实控人三：</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480912" y="2392138"/>
            <a:ext cx="7983227" cy="2304256"/>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新公司股东为公司独资或者公司与自然人共同持股则填写本页，同时删除下一页；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（新公司股东均为自然人则填写下一页，同时删除本页）</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3"/>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3"/>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加后选总经理的介绍</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3"/>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endParaRPr lang="zh-CN" altLang="en-US" sz="1000" dirty="0">
              <a:solidFill>
                <a:srgbClr val="FF0000"/>
              </a:solidFill>
              <a:latin typeface="微软雅黑" panose="020B0503020204020204" pitchFamily="34" charset="-122"/>
              <a:ea typeface="微软雅黑" panose="020B0503020204020204" pitchFamily="34" charset="-122"/>
            </a:endParaRPr>
          </a:p>
        </p:txBody>
      </p:sp>
      <p:sp>
        <p:nvSpPr>
          <p:cNvPr id="32" name="矩形 3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3" name="TextBox 5"/>
          <p:cNvSpPr txBox="1"/>
          <p:nvPr/>
        </p:nvSpPr>
        <p:spPr bwMode="auto">
          <a:xfrm>
            <a:off x="135991" y="2194798"/>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股东一：</a:t>
            </a:r>
            <a:r>
              <a:rPr kumimoji="1" lang="en-US" altLang="zh-CN" sz="900" b="1" dirty="0">
                <a:solidFill>
                  <a:prstClr val="white"/>
                </a:solidFill>
                <a:latin typeface="微软雅黑" panose="020B0503020204020204" pitchFamily="34" charset="-122"/>
                <a:ea typeface="微软雅黑" panose="020B0503020204020204" pitchFamily="34" charset="-122"/>
              </a:rPr>
              <a:t>XXX60%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endParaRPr kumimoji="1" lang="zh-CN" altLang="en-US" sz="900" b="1" dirty="0">
              <a:solidFill>
                <a:prstClr val="white"/>
              </a:solidFill>
              <a:latin typeface="微软雅黑" panose="020B0503020204020204" pitchFamily="34" charset="-122"/>
              <a:ea typeface="微软雅黑" panose="020B0503020204020204" pitchFamily="34" charset="-122"/>
            </a:endParaRPr>
          </a:p>
        </p:txBody>
      </p:sp>
      <p:sp>
        <p:nvSpPr>
          <p:cNvPr id="34" name="矩形 33"/>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5"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36" name="表格 35"/>
          <p:cNvGraphicFramePr>
            <a:graphicFrameLocks noGrp="1"/>
          </p:cNvGraphicFramePr>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37" name="表格 36"/>
          <p:cNvGraphicFramePr>
            <a:graphicFrameLocks noGrp="1"/>
          </p:cNvGraphicFramePr>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38" name="矩形 37"/>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9" name="TextBox 5"/>
          <p:cNvSpPr txBox="1"/>
          <p:nvPr/>
        </p:nvSpPr>
        <p:spPr bwMode="auto">
          <a:xfrm>
            <a:off x="135991" y="4079653"/>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股东三：</a:t>
            </a:r>
            <a:r>
              <a:rPr kumimoji="1" lang="en-US" altLang="zh-CN" sz="900" b="1" dirty="0">
                <a:solidFill>
                  <a:prstClr val="white"/>
                </a:solidFill>
                <a:latin typeface="微软雅黑" panose="020B0503020204020204" pitchFamily="34" charset="-122"/>
                <a:ea typeface="微软雅黑" panose="020B0503020204020204" pitchFamily="34" charset="-122"/>
              </a:rPr>
              <a:t>XXX50%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endParaRPr kumimoji="1" lang="zh-CN" altLang="en-US" sz="900" b="1" dirty="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1" name="TextBox 7"/>
          <p:cNvSpPr txBox="1"/>
          <p:nvPr/>
        </p:nvSpPr>
        <p:spPr bwMode="auto">
          <a:xfrm>
            <a:off x="4545654" y="4056347"/>
            <a:ext cx="1238832" cy="254813"/>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a:solidFill>
                  <a:prstClr val="white"/>
                </a:solidFill>
                <a:latin typeface="微软雅黑" panose="020B0503020204020204" pitchFamily="34" charset="-122"/>
                <a:ea typeface="微软雅黑" panose="020B0503020204020204" pitchFamily="34" charset="-122"/>
              </a:rPr>
              <a:t>后选总经理：</a:t>
            </a:r>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42" name="表格 41"/>
          <p:cNvGraphicFramePr>
            <a:graphicFrameLocks noGrp="1"/>
          </p:cNvGraphicFramePr>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43" name="表格 42"/>
          <p:cNvGraphicFramePr>
            <a:graphicFrameLocks noGrp="1"/>
          </p:cNvGraphicFramePr>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44" name="矩形 43"/>
          <p:cNvSpPr/>
          <p:nvPr/>
        </p:nvSpPr>
        <p:spPr>
          <a:xfrm>
            <a:off x="30763" y="572690"/>
            <a:ext cx="37304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新公司的股权结构、股东、后选总经理介绍</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28" name="矩形 27"/>
          <p:cNvSpPr/>
          <p:nvPr/>
        </p:nvSpPr>
        <p:spPr>
          <a:xfrm>
            <a:off x="380991" y="1888274"/>
            <a:ext cx="7983227" cy="179999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新公司股东均为自然人持股则填写本页，股东关系必须写清楚，同时删除上一页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（新公司股东为公司独资或者公司与自然人共同持股则填写上一页，同时删除本页）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加后选总经理的介绍</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979712" y="553855"/>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solidFill>
                  <a:prstClr val="black"/>
                </a:solidFill>
              </a:rPr>
              <a:t>1</a:t>
            </a:r>
            <a:r>
              <a:rPr lang="zh-CN" altLang="en-US" dirty="0">
                <a:solidFill>
                  <a:prstClr val="black"/>
                </a:solidFill>
              </a:rPr>
              <a:t>）候选地信息</a:t>
            </a:r>
            <a:endParaRPr lang="zh-CN" altLang="en-US" dirty="0">
              <a:solidFill>
                <a:prstClr val="black"/>
              </a:solidFill>
            </a:endParaRPr>
          </a:p>
        </p:txBody>
      </p:sp>
      <p:graphicFrame>
        <p:nvGraphicFramePr>
          <p:cNvPr id="12" name="表格 11"/>
          <p:cNvGraphicFramePr>
            <a:graphicFrameLocks noGrp="1"/>
          </p:cNvGraphicFramePr>
          <p:nvPr/>
        </p:nvGraphicFramePr>
        <p:xfrm>
          <a:off x="204017" y="1059581"/>
          <a:ext cx="8795941" cy="3782970"/>
        </p:xfrm>
        <a:graphic>
          <a:graphicData uri="http://schemas.openxmlformats.org/drawingml/2006/table">
            <a:tbl>
              <a:tblPr firstRow="1" firstCol="1" bandRow="1"/>
              <a:tblGrid>
                <a:gridCol w="706449"/>
                <a:gridCol w="586603"/>
                <a:gridCol w="119847"/>
                <a:gridCol w="612254"/>
                <a:gridCol w="659353"/>
                <a:gridCol w="659352"/>
                <a:gridCol w="310897"/>
                <a:gridCol w="393008"/>
                <a:gridCol w="739965"/>
                <a:gridCol w="276429"/>
                <a:gridCol w="488111"/>
                <a:gridCol w="260371"/>
                <a:gridCol w="345894"/>
                <a:gridCol w="659353"/>
                <a:gridCol w="659351"/>
                <a:gridCol w="1318704"/>
              </a:tblGrid>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tcPr>
                </a:tc>
                <a:tc hMerge="1">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hMerge="1">
                  <a:tcPr/>
                </a:tc>
                <a:tc hMerge="1">
                  <a:tcPr/>
                </a:tc>
                <a:tc hMerge="1">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lnL w="12700" cap="flat" cmpd="sng" algn="ctr">
                      <a:solidFill>
                        <a:srgbClr val="000000"/>
                      </a:solidFill>
                      <a:prstDash val="solid"/>
                      <a:round/>
                      <a:headEnd type="none" w="med" len="med"/>
                      <a:tailEnd type="none" w="med" len="med"/>
                    </a:lnL>
                  </a:tcPr>
                </a:tc>
              </a:tr>
              <a:tr h="277119">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改建方式</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zh-CN" altLang="en-US" sz="900" b="1" kern="100" dirty="0">
                          <a:solidFill>
                            <a:schemeClr val="tx1"/>
                          </a:solidFill>
                          <a:effectLst/>
                          <a:latin typeface="微软雅黑" panose="020B0503020204020204" pitchFamily="34" charset="-122"/>
                          <a:ea typeface="微软雅黑" panose="020B0503020204020204" pitchFamily="34" charset="-122"/>
                        </a:rPr>
                        <a:t>改建</a:t>
                      </a:r>
                      <a:r>
                        <a:rPr lang="en-US" altLang="zh-CN" sz="900" b="1" kern="100" dirty="0">
                          <a:solidFill>
                            <a:schemeClr val="tx1"/>
                          </a:solidFill>
                          <a:effectLst/>
                          <a:latin typeface="微软雅黑" panose="020B0503020204020204" pitchFamily="34" charset="-122"/>
                          <a:ea typeface="微软雅黑" panose="020B0503020204020204" pitchFamily="34" charset="-122"/>
                        </a:rPr>
                        <a:t>A1/A2/A3</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621868">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总面积：    </a:t>
                      </a:r>
                      <a:r>
                        <a:rPr lang="zh-CN" altLang="en-US" sz="900" kern="100" dirty="0">
                          <a:effectLst/>
                          <a:latin typeface="微软雅黑" panose="020B0503020204020204" pitchFamily="34" charset="-122"/>
                          <a:ea typeface="微软雅黑" panose="020B0503020204020204" pitchFamily="34" charset="-122"/>
                        </a:rPr>
                        <a:t>㎡：</a:t>
                      </a:r>
                      <a:endParaRPr lang="en-US" alt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展厅总</a:t>
                      </a:r>
                      <a:r>
                        <a:rPr lang="zh-CN" altLang="zh-CN" sz="900" kern="100" dirty="0">
                          <a:effectLst/>
                          <a:latin typeface="微软雅黑" panose="020B0503020204020204" pitchFamily="34" charset="-122"/>
                          <a:ea typeface="微软雅黑" panose="020B0503020204020204" pitchFamily="34" charset="-122"/>
                        </a:rPr>
                        <a:t>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展厅临街内宽</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a:t>
                      </a:r>
                      <a:r>
                        <a:rPr lang="zh-CN" altLang="en-US" sz="900" kern="100" dirty="0">
                          <a:effectLst/>
                          <a:latin typeface="微软雅黑" panose="020B0503020204020204" pitchFamily="34" charset="-122"/>
                          <a:ea typeface="微软雅黑" panose="020B0503020204020204" pitchFamily="34" charset="-122"/>
                        </a:rPr>
                        <a:t>纵深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车间：</a:t>
                      </a:r>
                      <a:r>
                        <a:rPr lang="zh-CN" altLang="en-US" sz="900" kern="100" dirty="0">
                          <a:effectLst/>
                          <a:latin typeface="微软雅黑" panose="020B0503020204020204" pitchFamily="34" charset="-122"/>
                          <a:ea typeface="微软雅黑" panose="020B0503020204020204" pitchFamily="34" charset="-122"/>
                        </a:rPr>
                        <a:t>总面积</a:t>
                      </a:r>
                      <a:r>
                        <a:rPr lang="en-US" altLang="zh-CN" sz="900" kern="100" baseline="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tcPr>
                </a:tc>
              </a:tr>
              <a:tr h="467633">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a:tc>
                <a:tc hMerge="1">
                  <a:tcPr>
                    <a:lnL w="12700" cap="flat" cmpd="sng" algn="ctr">
                      <a:solidFill>
                        <a:srgbClr val="000000"/>
                      </a:solidFill>
                      <a:prstDash val="solid"/>
                      <a:round/>
                      <a:headEnd type="none" w="med" len="med"/>
                      <a:tailEnd type="none" w="med" len="med"/>
                    </a:lnL>
                  </a:tcPr>
                </a:tc>
              </a:tr>
              <a:tr h="455564">
                <a:tc vMerge="1">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a:tc>
                <a:tc hMerge="1">
                  <a:tcPr>
                    <a:lnL w="12700" cap="flat" cmpd="sng" algn="ctr">
                      <a:solidFill>
                        <a:srgbClr val="000000"/>
                      </a:solidFill>
                      <a:prstDash val="solid"/>
                      <a:round/>
                      <a:headEnd type="none" w="med" len="med"/>
                      <a:tailEnd type="none" w="med" len="med"/>
                    </a:lnL>
                  </a:tcPr>
                </a:tc>
              </a:tr>
              <a:tr h="330201">
                <a:tc vMerge="1">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所有者</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tcPr>
                </a:tc>
                <a:tc hMerge="1">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tcPr>
                </a:tc>
              </a:tr>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a:effectLst/>
                          <a:latin typeface="微软雅黑" panose="020B0503020204020204" pitchFamily="34" charset="-122"/>
                          <a:ea typeface="微软雅黑" panose="020B0503020204020204" pitchFamily="34" charset="-122"/>
                        </a:rPr>
                        <a:t>商业用地</a:t>
                      </a:r>
                      <a:r>
                        <a:rPr lang="en-US" altLang="zh-CN" sz="900" kern="100" dirty="0">
                          <a:effectLst/>
                          <a:latin typeface="微软雅黑" panose="020B0503020204020204" pitchFamily="34" charset="-122"/>
                          <a:ea typeface="微软雅黑" panose="020B0503020204020204" pitchFamily="34" charset="-122"/>
                        </a:rPr>
                        <a:t>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hMerge="1">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工业用地</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hMerge="1">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a:tc>
                <a:tc hMerge="1">
                  <a:tcPr/>
                </a:tc>
                <a:tc hMerge="1">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r h="381909">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地理特性</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汽车销售一条街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当地商圈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74295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a:tc>
                <a:tc gridSpan="2">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社区底商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r h="372982">
                <a:tc vMerge="1">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市区道路</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外环道路 </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国道</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r h="321456">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拟动工时间</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marL="0" marR="0" indent="0" algn="l" defTabSz="742950" rtl="0" eaLnBrk="1" fontAlgn="auto" latinLnBrk="0" hangingPunct="1">
                        <a:lnSpc>
                          <a:spcPct val="100000"/>
                        </a:lnSpc>
                        <a:spcBef>
                          <a:spcPts val="0"/>
                        </a:spcBef>
                        <a:spcAft>
                          <a:spcPts val="0"/>
                        </a:spcAft>
                        <a:buClrTx/>
                        <a:buSzTx/>
                        <a:buFontTx/>
                        <a:buNone/>
                        <a:defRPr/>
                      </a:pPr>
                      <a:r>
                        <a:rPr lang="en-US" altLang="zh-CN" sz="900" dirty="0">
                          <a:solidFill>
                            <a:schemeClr val="tx1"/>
                          </a:solidFill>
                          <a:latin typeface="微软雅黑" panose="020B0503020204020204" pitchFamily="34" charset="-122"/>
                          <a:ea typeface="微软雅黑" panose="020B0503020204020204" pitchFamily="34" charset="-122"/>
                        </a:rPr>
                        <a:t>XXXX</a:t>
                      </a:r>
                      <a:r>
                        <a:rPr lang="zh-CN" altLang="en-US" sz="900" dirty="0">
                          <a:solidFill>
                            <a:schemeClr val="tx1"/>
                          </a:solidFill>
                          <a:latin typeface="微软雅黑" panose="020B0503020204020204" pitchFamily="34" charset="-122"/>
                          <a:ea typeface="微软雅黑" panose="020B0503020204020204" pitchFamily="34" charset="-122"/>
                        </a:rPr>
                        <a:t>年</a:t>
                      </a:r>
                      <a:r>
                        <a:rPr lang="en-US" altLang="zh-CN" sz="900" dirty="0">
                          <a:solidFill>
                            <a:schemeClr val="tx1"/>
                          </a:solidFill>
                          <a:latin typeface="微软雅黑" panose="020B0503020204020204" pitchFamily="34" charset="-122"/>
                          <a:ea typeface="微软雅黑" panose="020B0503020204020204" pitchFamily="34" charset="-122"/>
                        </a:rPr>
                        <a:t>/XX</a:t>
                      </a:r>
                      <a:r>
                        <a:rPr lang="zh-CN" altLang="en-US" sz="900" dirty="0">
                          <a:solidFill>
                            <a:schemeClr val="tx1"/>
                          </a:solidFill>
                          <a:latin typeface="微软雅黑" panose="020B0503020204020204" pitchFamily="34" charset="-122"/>
                          <a:ea typeface="微软雅黑" panose="020B0503020204020204" pitchFamily="34" charset="-122"/>
                        </a:rPr>
                        <a:t>月</a:t>
                      </a:r>
                      <a:r>
                        <a:rPr lang="en-US" altLang="zh-CN" sz="900" dirty="0">
                          <a:solidFill>
                            <a:schemeClr val="tx1"/>
                          </a:solidFill>
                          <a:latin typeface="微软雅黑" panose="020B0503020204020204" pitchFamily="34" charset="-122"/>
                          <a:ea typeface="微软雅黑" panose="020B0503020204020204" pitchFamily="34" charset="-122"/>
                        </a:rPr>
                        <a:t>/XX</a:t>
                      </a:r>
                      <a:r>
                        <a:rPr lang="zh-CN" altLang="en-US" sz="900" dirty="0">
                          <a:solidFill>
                            <a:schemeClr val="tx1"/>
                          </a:solidFill>
                          <a:latin typeface="微软雅黑" panose="020B0503020204020204" pitchFamily="34" charset="-122"/>
                          <a:ea typeface="微软雅黑" panose="020B0503020204020204" pitchFamily="34" charset="-122"/>
                        </a:rPr>
                        <a:t>日</a:t>
                      </a:r>
                      <a:endParaRPr lang="zh-CN" altLang="en-US" sz="900" dirty="0">
                        <a:solidFill>
                          <a:schemeClr val="tx1"/>
                        </a:solidFill>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cPr/>
                </a:tc>
                <a:tc hMerge="1">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cPr/>
                </a:tc>
                <a:tc hMerge="1">
                  <a:tcPr/>
                </a:tc>
                <a:tc hMerge="1">
                  <a:tcPr/>
                </a:tc>
                <a:tc hMerge="1">
                  <a:tcPr/>
                </a:tc>
                <a:tc hMerge="1">
                  <a:tcPr/>
                </a:tc>
                <a:tc hMerge="1">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r>
            </a:tbl>
          </a:graphicData>
        </a:graphic>
      </p:graphicFrame>
      <p:sp>
        <p:nvSpPr>
          <p:cNvPr id="14" name="矩形 13"/>
          <p:cNvSpPr/>
          <p:nvPr/>
        </p:nvSpPr>
        <p:spPr>
          <a:xfrm>
            <a:off x="204017" y="542313"/>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16" name="矩形 15"/>
          <p:cNvSpPr/>
          <p:nvPr/>
        </p:nvSpPr>
        <p:spPr>
          <a:xfrm>
            <a:off x="317989" y="796229"/>
            <a:ext cx="1542367"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endParaRPr lang="zh-CN" altLang="en-US" sz="1200" b="1" dirty="0">
              <a:solidFill>
                <a:prstClr val="black"/>
              </a:solidFill>
              <a:ea typeface="微软雅黑" panose="020B0503020204020204" pitchFamily="34" charset="-122"/>
            </a:endParaRPr>
          </a:p>
        </p:txBody>
      </p:sp>
      <p:sp>
        <p:nvSpPr>
          <p:cNvPr id="8" name="矩形 7"/>
          <p:cNvSpPr/>
          <p:nvPr/>
        </p:nvSpPr>
        <p:spPr>
          <a:xfrm>
            <a:off x="755576" y="2499742"/>
            <a:ext cx="7632848" cy="1368152"/>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若有多个体验中心候选场地，同理填写；</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TextBox 1"/>
          <p:cNvSpPr txBox="1"/>
          <p:nvPr/>
        </p:nvSpPr>
        <p:spPr>
          <a:xfrm>
            <a:off x="210665" y="4867679"/>
            <a:ext cx="7840608" cy="246221"/>
          </a:xfrm>
          <a:prstGeom prst="rect">
            <a:avLst/>
          </a:prstGeom>
          <a:noFill/>
        </p:spPr>
        <p:txBody>
          <a:bodyPr wrap="non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填写说明：①带“</a:t>
            </a:r>
            <a:r>
              <a:rPr lang="zh-CN" altLang="zh-CN" sz="1000" kern="100" dirty="0">
                <a:solidFill>
                  <a:prstClr val="black"/>
                </a:solidFill>
                <a:latin typeface="微软雅黑" panose="020B0503020204020204" pitchFamily="34" charset="-122"/>
                <a:ea typeface="微软雅黑" panose="020B0503020204020204" pitchFamily="34" charset="-122"/>
              </a:rPr>
              <a:t>□</a:t>
            </a:r>
            <a:r>
              <a:rPr lang="zh-CN" altLang="en-US" sz="1000" dirty="0">
                <a:solidFill>
                  <a:prstClr val="black"/>
                </a:solidFill>
                <a:latin typeface="微软雅黑" panose="020B0503020204020204" pitchFamily="34" charset="-122"/>
                <a:ea typeface="微软雅黑" panose="020B0503020204020204" pitchFamily="34" charset="-122"/>
              </a:rPr>
              <a:t>”的为类型选项，若为所属类型则将后面的“</a:t>
            </a:r>
            <a:r>
              <a:rPr lang="zh-CN" altLang="zh-CN" sz="1000" kern="100" dirty="0">
                <a:solidFill>
                  <a:prstClr val="black"/>
                </a:solidFill>
                <a:latin typeface="微软雅黑" panose="020B0503020204020204" pitchFamily="34" charset="-122"/>
                <a:ea typeface="微软雅黑" panose="020B0503020204020204" pitchFamily="34" charset="-122"/>
              </a:rPr>
              <a:t>□</a:t>
            </a:r>
            <a:r>
              <a:rPr lang="zh-CN" altLang="en-US" sz="1000" dirty="0">
                <a:solidFill>
                  <a:prstClr val="black"/>
                </a:solidFill>
                <a:latin typeface="微软雅黑" panose="020B0503020204020204" pitchFamily="34" charset="-122"/>
                <a:ea typeface="微软雅黑" panose="020B0503020204020204" pitchFamily="34" charset="-122"/>
              </a:rPr>
              <a:t>”替换为“√”即可，否则不用更改。②其它空白处按照提示填写。</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7569" y="572355"/>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pic>
        <p:nvPicPr>
          <p:cNvPr id="102" name="Picture 1"/>
          <p:cNvPicPr>
            <a:picLocks noChangeAspect="1" noChangeArrowheads="1"/>
          </p:cNvPicPr>
          <p:nvPr/>
        </p:nvPicPr>
        <p:blipFill rotWithShape="1">
          <a:blip r:embed="rId1" cstate="email">
            <a:lum bright="5000" contrast="-30000"/>
          </a:blip>
          <a:srcRect l="15509" r="10947"/>
          <a:stretch>
            <a:fillRect/>
          </a:stretch>
        </p:blipFill>
        <p:spPr bwMode="auto">
          <a:xfrm>
            <a:off x="1538479" y="853007"/>
            <a:ext cx="6417897" cy="3975500"/>
          </a:xfrm>
          <a:prstGeom prst="rect">
            <a:avLst/>
          </a:prstGeom>
          <a:noFill/>
          <a:ln w="9525">
            <a:noFill/>
            <a:miter lim="800000"/>
            <a:headEnd/>
            <a:tailEnd/>
          </a:ln>
          <a:effectLst/>
        </p:spPr>
      </p:pic>
      <p:sp>
        <p:nvSpPr>
          <p:cNvPr id="103" name="任意多边形 102"/>
          <p:cNvSpPr/>
          <p:nvPr/>
        </p:nvSpPr>
        <p:spPr bwMode="auto">
          <a:xfrm>
            <a:off x="1757804" y="1127689"/>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solidFill>
                <a:prstClr val="black"/>
              </a:solidFill>
              <a:latin typeface="Arial" panose="020B0604020202020204" pitchFamily="34" charset="0"/>
              <a:ea typeface="华文中宋" panose="02010600040101010101" pitchFamily="2" charset="-122"/>
            </a:endParaRPr>
          </a:p>
        </p:txBody>
      </p:sp>
      <p:sp>
        <p:nvSpPr>
          <p:cNvPr id="5" name="圆角矩形 4"/>
          <p:cNvSpPr/>
          <p:nvPr/>
        </p:nvSpPr>
        <p:spPr bwMode="auto">
          <a:xfrm rot="19778151">
            <a:off x="1518246" y="1081320"/>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ea typeface="微软雅黑" panose="020B0503020204020204" pitchFamily="34" charset="-122"/>
              </a:rPr>
              <a:t>示例</a:t>
            </a:r>
            <a:endParaRPr lang="zh-CN" altLang="en-US" sz="1500" b="1" kern="0" dirty="0">
              <a:solidFill>
                <a:srgbClr val="FF0000"/>
              </a:solidFill>
              <a:latin typeface="微软雅黑" panose="020B0503020204020204" pitchFamily="34" charset="-122"/>
              <a:ea typeface="微软雅黑" panose="020B0503020204020204" pitchFamily="34" charset="-122"/>
            </a:endParaRPr>
          </a:p>
        </p:txBody>
      </p:sp>
      <p:sp>
        <p:nvSpPr>
          <p:cNvPr id="177" name="TextBox 1"/>
          <p:cNvSpPr txBox="1"/>
          <p:nvPr/>
        </p:nvSpPr>
        <p:spPr>
          <a:xfrm>
            <a:off x="2113010" y="576007"/>
            <a:ext cx="6998034" cy="323049"/>
          </a:xfrm>
          <a:prstGeom prst="rect">
            <a:avLst/>
          </a:prstGeom>
          <a:noFill/>
        </p:spPr>
        <p:txBody>
          <a:bodyPr wrap="square" lIns="77925" tIns="38963" rIns="77925" bIns="38963" rtlCol="0">
            <a:spAutoFit/>
          </a:bodyPr>
          <a:lstStyle/>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2</a:t>
            </a:r>
            <a:r>
              <a:rPr lang="zh-CN" altLang="en-US" sz="1000" dirty="0">
                <a:solidFill>
                  <a:prstClr val="black"/>
                </a:solidFill>
                <a:latin typeface="微软雅黑" panose="020B0503020204020204" pitchFamily="34" charset="-122"/>
                <a:ea typeface="微软雅黑" panose="020B0503020204020204" pitchFamily="34" charset="-122"/>
              </a:rPr>
              <a:t>）</a:t>
            </a:r>
            <a:r>
              <a:rPr lang="zh-CN" altLang="en-US" sz="1200" b="1" dirty="0">
                <a:solidFill>
                  <a:prstClr val="black"/>
                </a:solidFill>
                <a:latin typeface="微软雅黑" panose="020B0503020204020204" pitchFamily="34" charset="-122"/>
                <a:ea typeface="微软雅黑" panose="020B0503020204020204" pitchFamily="34" charset="-122"/>
              </a:rPr>
              <a:t>本市所有汽车市场（商圈）总述</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187" name="TextBox 11"/>
          <p:cNvSpPr txBox="1"/>
          <p:nvPr/>
        </p:nvSpPr>
        <p:spPr>
          <a:xfrm>
            <a:off x="118583" y="4893011"/>
            <a:ext cx="9111043"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注：请使用左侧图标符号在城市地图中标识出对应的项目，广汽埃安新能源汽车股份有限公司渠道形式灵活，体验中心外加展示中心、展厅，详见附件；</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42" name="圆角矩形标注 41"/>
          <p:cNvSpPr/>
          <p:nvPr/>
        </p:nvSpPr>
        <p:spPr bwMode="auto">
          <a:xfrm>
            <a:off x="5228550" y="3468930"/>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体验中心候选地</a:t>
            </a:r>
            <a:endPar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箭头连接符 42"/>
          <p:cNvCxnSpPr>
            <a:endCxn id="59" idx="1"/>
          </p:cNvCxnSpPr>
          <p:nvPr/>
        </p:nvCxnSpPr>
        <p:spPr bwMode="auto">
          <a:xfrm flipV="1">
            <a:off x="3701834" y="3513070"/>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734105" y="330732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5" name="直接箭头连接符 44"/>
          <p:cNvCxnSpPr/>
          <p:nvPr/>
        </p:nvCxnSpPr>
        <p:spPr bwMode="auto">
          <a:xfrm flipV="1">
            <a:off x="4780035" y="1514981"/>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132271" y="2801417"/>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7" name="直接箭头连接符 46"/>
          <p:cNvCxnSpPr/>
          <p:nvPr/>
        </p:nvCxnSpPr>
        <p:spPr bwMode="auto">
          <a:xfrm flipV="1">
            <a:off x="4913406" y="2626129"/>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746976" y="193217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54" name="圆角矩形标注 53"/>
          <p:cNvSpPr/>
          <p:nvPr/>
        </p:nvSpPr>
        <p:spPr bwMode="auto">
          <a:xfrm>
            <a:off x="6151369" y="2035049"/>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5" name="圆角矩形标注 54"/>
          <p:cNvSpPr/>
          <p:nvPr/>
        </p:nvSpPr>
        <p:spPr bwMode="auto">
          <a:xfrm>
            <a:off x="2636193" y="995671"/>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60" name="圆角矩形标注 59"/>
          <p:cNvSpPr/>
          <p:nvPr/>
        </p:nvSpPr>
        <p:spPr bwMode="auto">
          <a:xfrm>
            <a:off x="5154424" y="3962236"/>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graphicFrame>
        <p:nvGraphicFramePr>
          <p:cNvPr id="164" name="表格 163"/>
          <p:cNvGraphicFramePr>
            <a:graphicFrameLocks noGrp="1"/>
          </p:cNvGraphicFramePr>
          <p:nvPr/>
        </p:nvGraphicFramePr>
        <p:xfrm>
          <a:off x="94778" y="2220211"/>
          <a:ext cx="1381492" cy="2646893"/>
        </p:xfrm>
        <a:graphic>
          <a:graphicData uri="http://schemas.openxmlformats.org/drawingml/2006/table">
            <a:tbl>
              <a:tblPr/>
              <a:tblGrid>
                <a:gridCol w="300758"/>
                <a:gridCol w="587896"/>
                <a:gridCol w="492838"/>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endParaRPr lang="zh-CN" altLang="en-US" sz="1000" b="1" i="0" u="none" strike="noStrike" dirty="0">
                        <a:solidFill>
                          <a:schemeClr val="tx1"/>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endParaRPr lang="zh-CN" altLang="en-US" sz="1000" b="1" i="0" u="none" strike="noStrike" dirty="0">
                        <a:solidFill>
                          <a:schemeClr val="tx1"/>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endParaRPr lang="zh-CN" altLang="en-US" sz="1000" b="1" i="0" u="none" strike="noStrike" dirty="0">
                        <a:solidFill>
                          <a:schemeClr val="tx1"/>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endParaRPr lang="en-US" altLang="zh-CN"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6</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商超</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bl>
          </a:graphicData>
        </a:graphic>
      </p:graphicFrame>
      <p:sp>
        <p:nvSpPr>
          <p:cNvPr id="166" name="流程图: 摘录 165"/>
          <p:cNvSpPr/>
          <p:nvPr/>
        </p:nvSpPr>
        <p:spPr bwMode="auto">
          <a:xfrm flipV="1">
            <a:off x="1120872" y="3760139"/>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solidFill>
                <a:prstClr val="black"/>
              </a:solidFill>
              <a:latin typeface="Arial" panose="020B0604020202020204" pitchFamily="34" charset="0"/>
              <a:ea typeface="华文中宋" panose="02010600040101010101" pitchFamily="2" charset="-122"/>
            </a:endParaRPr>
          </a:p>
        </p:txBody>
      </p:sp>
      <p:grpSp>
        <p:nvGrpSpPr>
          <p:cNvPr id="167" name="组合 166"/>
          <p:cNvGrpSpPr/>
          <p:nvPr/>
        </p:nvGrpSpPr>
        <p:grpSpPr>
          <a:xfrm>
            <a:off x="1109806" y="2770340"/>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solidFill>
                  <a:prstClr val="black"/>
                </a:solidFill>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solidFill>
                    <a:prstClr val="black"/>
                  </a:solidFill>
                  <a:ea typeface="微软雅黑" panose="020B0503020204020204" pitchFamily="34" charset="-122"/>
                </a:rPr>
                <a:t>E</a:t>
              </a:r>
              <a:endParaRPr lang="zh-CN" altLang="en-US" sz="1000" b="1" dirty="0">
                <a:solidFill>
                  <a:prstClr val="black"/>
                </a:solidFill>
                <a:ea typeface="微软雅黑" panose="020B0503020204020204" pitchFamily="34" charset="-122"/>
              </a:endParaRPr>
            </a:p>
          </p:txBody>
        </p:sp>
      </p:grpSp>
      <p:grpSp>
        <p:nvGrpSpPr>
          <p:cNvPr id="170" name="组合 169"/>
          <p:cNvGrpSpPr/>
          <p:nvPr/>
        </p:nvGrpSpPr>
        <p:grpSpPr>
          <a:xfrm>
            <a:off x="1105550" y="3271261"/>
            <a:ext cx="242111" cy="285715"/>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ea typeface="微软雅黑" panose="020B0503020204020204" pitchFamily="34" charset="-122"/>
                </a:rPr>
                <a:t>e</a:t>
              </a:r>
              <a:endParaRPr lang="zh-CN" altLang="en-US" sz="1000" dirty="0">
                <a:solidFill>
                  <a:prstClr val="black"/>
                </a:solidFill>
                <a:ea typeface="微软雅黑" panose="020B0503020204020204" pitchFamily="34" charset="-122"/>
              </a:endParaRPr>
            </a:p>
          </p:txBody>
        </p:sp>
      </p:grpSp>
      <p:pic>
        <p:nvPicPr>
          <p:cNvPr id="173" name="Picture 2"/>
          <p:cNvPicPr>
            <a:picLocks noChangeAspect="1" noChangeArrowheads="1"/>
          </p:cNvPicPr>
          <p:nvPr/>
        </p:nvPicPr>
        <p:blipFill>
          <a:blip r:embed="rId2" cstate="email">
            <a:duotone>
              <a:schemeClr val="accent2">
                <a:shade val="45000"/>
                <a:satMod val="135000"/>
              </a:schemeClr>
              <a:prstClr val="white"/>
            </a:duotone>
          </a:blip>
          <a:srcRect/>
          <a:stretch>
            <a:fillRect/>
          </a:stretch>
        </p:blipFill>
        <p:spPr bwMode="auto">
          <a:xfrm>
            <a:off x="1086256" y="4549028"/>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3" cstate="email">
            <a:duotone>
              <a:schemeClr val="accent2">
                <a:shade val="45000"/>
                <a:satMod val="135000"/>
              </a:schemeClr>
              <a:prstClr val="white"/>
            </a:duotone>
            <a:extLst>
              <a:ext uri="{BEBA8EAE-BF5A-486C-A8C5-ECC9F3942E4B}">
                <a14:imgProps xmlns:a14="http://schemas.microsoft.com/office/drawing/2010/main">
                  <a14:imgLayer r:embed="rId4">
                    <a14:imgEffect>
                      <a14:brightnessContrast contrast="20000"/>
                    </a14:imgEffect>
                    <a14:imgEffect>
                      <a14:saturation sat="0"/>
                    </a14:imgEffect>
                  </a14:imgLayer>
                </a14:imgProps>
              </a:ext>
            </a:extLst>
          </a:blip>
          <a:srcRect/>
          <a:stretch>
            <a:fillRect/>
          </a:stretch>
        </p:blipFill>
        <p:spPr bwMode="auto">
          <a:xfrm>
            <a:off x="1058560" y="4069664"/>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1" name="组合 70"/>
          <p:cNvGrpSpPr/>
          <p:nvPr/>
        </p:nvGrpSpPr>
        <p:grpSpPr>
          <a:xfrm>
            <a:off x="4622498" y="3367738"/>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dirty="0">
                <a:solidFill>
                  <a:prstClr val="black"/>
                </a:solidFill>
                <a:latin typeface="微软雅黑" panose="020B0503020204020204" pitchFamily="34" charset="-122"/>
                <a:ea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latin typeface="微软雅黑" panose="020B0503020204020204" pitchFamily="34" charset="-122"/>
                  <a:ea typeface="微软雅黑" panose="020B0503020204020204" pitchFamily="34" charset="-122"/>
                </a:rPr>
                <a:t>e</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pSp>
      <p:sp>
        <p:nvSpPr>
          <p:cNvPr id="58" name="椭圆 57"/>
          <p:cNvSpPr/>
          <p:nvPr/>
        </p:nvSpPr>
        <p:spPr>
          <a:xfrm>
            <a:off x="3136285" y="341142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6" name="圆角矩形标注 55"/>
          <p:cNvSpPr/>
          <p:nvPr/>
        </p:nvSpPr>
        <p:spPr bwMode="auto">
          <a:xfrm>
            <a:off x="1570552" y="3199751"/>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9" name="椭圆 58"/>
          <p:cNvSpPr/>
          <p:nvPr/>
        </p:nvSpPr>
        <p:spPr>
          <a:xfrm>
            <a:off x="4519367" y="3270106"/>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4" name="椭圆 73"/>
          <p:cNvSpPr/>
          <p:nvPr/>
        </p:nvSpPr>
        <p:spPr>
          <a:xfrm>
            <a:off x="4781667" y="115510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5" name="椭圆 74"/>
          <p:cNvSpPr/>
          <p:nvPr/>
        </p:nvSpPr>
        <p:spPr>
          <a:xfrm>
            <a:off x="5796259" y="229688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0" name="矩形 49"/>
          <p:cNvSpPr/>
          <p:nvPr/>
        </p:nvSpPr>
        <p:spPr>
          <a:xfrm>
            <a:off x="746436" y="3682852"/>
            <a:ext cx="7704856" cy="147271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必须按照模板填写好本市汽车商圈分布</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若有多个获选地时须备注好几个候选地之间的距离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37569" y="576732"/>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32" name="TextBox 1"/>
          <p:cNvSpPr txBox="1"/>
          <p:nvPr/>
        </p:nvSpPr>
        <p:spPr>
          <a:xfrm>
            <a:off x="290789" y="817420"/>
            <a:ext cx="8523749" cy="559331"/>
          </a:xfrm>
          <a:prstGeom prst="rect">
            <a:avLst/>
          </a:prstGeom>
          <a:noFill/>
        </p:spPr>
        <p:txBody>
          <a:bodyPr wrap="square" lIns="77925" tIns="38963" rIns="77925" bIns="38963" rtlCol="0">
            <a:spAutoFit/>
          </a:bodyPr>
          <a:lstStyle/>
          <a:p>
            <a:pPr>
              <a:lnSpc>
                <a:spcPct val="150000"/>
              </a:lnSpc>
            </a:pPr>
            <a:r>
              <a:rPr lang="zh-CN" altLang="en-US" sz="10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0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公里范围内汽车品牌</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logo</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在本报告倒数第二页，可供引用</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33" name="矩形 32"/>
          <p:cNvSpPr/>
          <p:nvPr/>
        </p:nvSpPr>
        <p:spPr>
          <a:xfrm>
            <a:off x="1994882" y="606712"/>
            <a:ext cx="1529542" cy="263353"/>
          </a:xfrm>
          <a:prstGeom prst="rect">
            <a:avLst/>
          </a:prstGeom>
        </p:spPr>
        <p:txBody>
          <a:bodyPr wrap="none" lIns="77925" tIns="38963" rIns="77925" bIns="38963">
            <a:spAutoFit/>
          </a:bodyPr>
          <a:lstStyle/>
          <a:p>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候选地具体描述</a:t>
            </a:r>
            <a:r>
              <a:rPr lang="zh-CN" altLang="en-US"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20" name="圆角矩形 19"/>
          <p:cNvSpPr/>
          <p:nvPr/>
        </p:nvSpPr>
        <p:spPr bwMode="auto">
          <a:xfrm rot="19778151">
            <a:off x="30267" y="1339164"/>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ea typeface="微软雅黑" panose="020B0503020204020204" pitchFamily="34" charset="-122"/>
              </a:rPr>
              <a:t>示例</a:t>
            </a:r>
            <a:endParaRPr lang="zh-CN" altLang="en-US" sz="1200" b="1" kern="0" dirty="0">
              <a:solidFill>
                <a:srgbClr val="FF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827405" y="1342692"/>
            <a:ext cx="7208433" cy="3732404"/>
            <a:chOff x="628" y="667"/>
            <a:chExt cx="13145" cy="7335"/>
          </a:xfrm>
        </p:grpSpPr>
        <p:pic>
          <p:nvPicPr>
            <p:cNvPr id="8" name="图片 7"/>
            <p:cNvPicPr>
              <a:picLocks noChangeAspect="1"/>
            </p:cNvPicPr>
            <p:nvPr/>
          </p:nvPicPr>
          <p:blipFill>
            <a:blip r:embed="rId1"/>
            <a:stretch>
              <a:fillRect/>
            </a:stretch>
          </p:blipFill>
          <p:spPr>
            <a:xfrm>
              <a:off x="628" y="667"/>
              <a:ext cx="13145" cy="7335"/>
            </a:xfrm>
            <a:prstGeom prst="rect">
              <a:avLst/>
            </a:prstGeom>
          </p:spPr>
        </p:pic>
        <p:pic>
          <p:nvPicPr>
            <p:cNvPr id="13" name="图片 12"/>
            <p:cNvPicPr>
              <a:picLocks noChangeAspect="1"/>
            </p:cNvPicPr>
            <p:nvPr/>
          </p:nvPicPr>
          <p:blipFill>
            <a:blip r:embed="rId2" cstate="hqprint"/>
            <a:stretch>
              <a:fillRect/>
            </a:stretch>
          </p:blipFill>
          <p:spPr>
            <a:xfrm>
              <a:off x="1531" y="4370"/>
              <a:ext cx="521" cy="464"/>
            </a:xfrm>
            <a:prstGeom prst="rect">
              <a:avLst/>
            </a:prstGeom>
          </p:spPr>
        </p:pic>
        <p:pic>
          <p:nvPicPr>
            <p:cNvPr id="17" name="图片 16"/>
            <p:cNvPicPr>
              <a:picLocks noChangeAspect="1"/>
            </p:cNvPicPr>
            <p:nvPr/>
          </p:nvPicPr>
          <p:blipFill>
            <a:blip r:embed="rId3" cstate="hqprint"/>
            <a:stretch>
              <a:fillRect/>
            </a:stretch>
          </p:blipFill>
          <p:spPr>
            <a:xfrm>
              <a:off x="2211" y="5071"/>
              <a:ext cx="638" cy="234"/>
            </a:xfrm>
            <a:prstGeom prst="rect">
              <a:avLst/>
            </a:prstGeom>
          </p:spPr>
        </p:pic>
        <p:pic>
          <p:nvPicPr>
            <p:cNvPr id="3" name="图片 2"/>
            <p:cNvPicPr>
              <a:picLocks noChangeAspect="1"/>
            </p:cNvPicPr>
            <p:nvPr/>
          </p:nvPicPr>
          <p:blipFill>
            <a:blip r:embed="rId4" cstate="hqprint"/>
            <a:stretch>
              <a:fillRect/>
            </a:stretch>
          </p:blipFill>
          <p:spPr>
            <a:xfrm>
              <a:off x="2324" y="4390"/>
              <a:ext cx="649" cy="362"/>
            </a:xfrm>
            <a:prstGeom prst="rect">
              <a:avLst/>
            </a:prstGeom>
          </p:spPr>
        </p:pic>
        <p:pic>
          <p:nvPicPr>
            <p:cNvPr id="5" name="图片 4"/>
            <p:cNvPicPr>
              <a:picLocks noChangeAspect="1"/>
            </p:cNvPicPr>
            <p:nvPr/>
          </p:nvPicPr>
          <p:blipFill>
            <a:blip r:embed="rId5"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6"/>
            <a:stretch>
              <a:fillRect/>
            </a:stretch>
          </p:blipFill>
          <p:spPr>
            <a:xfrm>
              <a:off x="6520" y="5298"/>
              <a:ext cx="432" cy="289"/>
            </a:xfrm>
            <a:prstGeom prst="rect">
              <a:avLst/>
            </a:prstGeom>
          </p:spPr>
        </p:pic>
        <p:pic>
          <p:nvPicPr>
            <p:cNvPr id="35" name="图片 34"/>
            <p:cNvPicPr>
              <a:picLocks noChangeAspect="1"/>
            </p:cNvPicPr>
            <p:nvPr/>
          </p:nvPicPr>
          <p:blipFill>
            <a:blip r:embed="rId7" cstate="hqprint"/>
            <a:stretch>
              <a:fillRect/>
            </a:stretch>
          </p:blipFill>
          <p:spPr>
            <a:xfrm>
              <a:off x="6860" y="4926"/>
              <a:ext cx="536" cy="417"/>
            </a:xfrm>
            <a:prstGeom prst="rect">
              <a:avLst/>
            </a:prstGeom>
          </p:spPr>
        </p:pic>
        <p:pic>
          <p:nvPicPr>
            <p:cNvPr id="9" name="图片 8"/>
            <p:cNvPicPr>
              <a:picLocks noChangeAspect="1"/>
            </p:cNvPicPr>
            <p:nvPr/>
          </p:nvPicPr>
          <p:blipFill>
            <a:blip r:embed="rId8" cstate="hqprint"/>
            <a:stretch>
              <a:fillRect/>
            </a:stretch>
          </p:blipFill>
          <p:spPr>
            <a:xfrm>
              <a:off x="7200" y="5411"/>
              <a:ext cx="357" cy="377"/>
            </a:xfrm>
            <a:prstGeom prst="rect">
              <a:avLst/>
            </a:prstGeom>
          </p:spPr>
        </p:pic>
        <p:pic>
          <p:nvPicPr>
            <p:cNvPr id="10" name="图片 9"/>
            <p:cNvPicPr>
              <a:picLocks noChangeAspect="1"/>
            </p:cNvPicPr>
            <p:nvPr/>
          </p:nvPicPr>
          <p:blipFill>
            <a:blip r:embed="rId9" cstate="hqprint"/>
            <a:stretch>
              <a:fillRect/>
            </a:stretch>
          </p:blipFill>
          <p:spPr>
            <a:xfrm>
              <a:off x="7541" y="5298"/>
              <a:ext cx="426" cy="251"/>
            </a:xfrm>
            <a:prstGeom prst="rect">
              <a:avLst/>
            </a:prstGeom>
          </p:spPr>
        </p:pic>
        <p:pic>
          <p:nvPicPr>
            <p:cNvPr id="57" name="图片 56"/>
            <p:cNvPicPr>
              <a:picLocks noChangeAspect="1"/>
            </p:cNvPicPr>
            <p:nvPr/>
          </p:nvPicPr>
          <p:blipFill>
            <a:blip r:embed="rId10"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1" cstate="hqprint"/>
            <a:stretch>
              <a:fillRect/>
            </a:stretch>
          </p:blipFill>
          <p:spPr>
            <a:xfrm>
              <a:off x="8108" y="5003"/>
              <a:ext cx="530" cy="340"/>
            </a:xfrm>
            <a:prstGeom prst="rect">
              <a:avLst/>
            </a:prstGeom>
          </p:spPr>
        </p:pic>
        <p:pic>
          <p:nvPicPr>
            <p:cNvPr id="59" name="图片 58"/>
            <p:cNvPicPr>
              <a:picLocks noChangeAspect="1"/>
            </p:cNvPicPr>
            <p:nvPr/>
          </p:nvPicPr>
          <p:blipFill>
            <a:blip r:embed="rId12" cstate="hqprint"/>
            <a:stretch>
              <a:fillRect/>
            </a:stretch>
          </p:blipFill>
          <p:spPr>
            <a:xfrm>
              <a:off x="8638" y="5286"/>
              <a:ext cx="300" cy="263"/>
            </a:xfrm>
            <a:prstGeom prst="rect">
              <a:avLst/>
            </a:prstGeom>
          </p:spPr>
        </p:pic>
        <p:pic>
          <p:nvPicPr>
            <p:cNvPr id="62" name="图片 61"/>
            <p:cNvPicPr>
              <a:picLocks noChangeAspect="1"/>
            </p:cNvPicPr>
            <p:nvPr/>
          </p:nvPicPr>
          <p:blipFill>
            <a:blip r:embed="rId13" cstate="hqprint"/>
            <a:stretch>
              <a:fillRect/>
            </a:stretch>
          </p:blipFill>
          <p:spPr>
            <a:xfrm>
              <a:off x="8675" y="5828"/>
              <a:ext cx="530" cy="296"/>
            </a:xfrm>
            <a:prstGeom prst="rect">
              <a:avLst/>
            </a:prstGeom>
          </p:spPr>
        </p:pic>
        <p:pic>
          <p:nvPicPr>
            <p:cNvPr id="63" name="图片 62"/>
            <p:cNvPicPr>
              <a:picLocks noChangeAspect="1"/>
            </p:cNvPicPr>
            <p:nvPr/>
          </p:nvPicPr>
          <p:blipFill>
            <a:blip r:embed="rId14"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5"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6" cstate="hqprint"/>
            <a:stretch>
              <a:fillRect/>
            </a:stretch>
          </p:blipFill>
          <p:spPr>
            <a:xfrm>
              <a:off x="9242" y="5788"/>
              <a:ext cx="776" cy="295"/>
            </a:xfrm>
            <a:prstGeom prst="rect">
              <a:avLst/>
            </a:prstGeom>
          </p:spPr>
        </p:pic>
        <p:pic>
          <p:nvPicPr>
            <p:cNvPr id="66" name="图片 65"/>
            <p:cNvPicPr>
              <a:picLocks noChangeAspect="1"/>
            </p:cNvPicPr>
            <p:nvPr/>
          </p:nvPicPr>
          <p:blipFill>
            <a:blip r:embed="rId17" cstate="hqprint"/>
            <a:stretch>
              <a:fillRect/>
            </a:stretch>
          </p:blipFill>
          <p:spPr>
            <a:xfrm>
              <a:off x="10035" y="5728"/>
              <a:ext cx="633" cy="386"/>
            </a:xfrm>
            <a:prstGeom prst="rect">
              <a:avLst/>
            </a:prstGeom>
          </p:spPr>
        </p:pic>
        <p:pic>
          <p:nvPicPr>
            <p:cNvPr id="69" name="图片 68"/>
            <p:cNvPicPr>
              <a:picLocks noChangeAspect="1"/>
            </p:cNvPicPr>
            <p:nvPr/>
          </p:nvPicPr>
          <p:blipFill>
            <a:blip r:embed="rId18"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19"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0"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1" cstate="hqprint"/>
            <a:stretch>
              <a:fillRect/>
            </a:stretch>
          </p:blipFill>
          <p:spPr>
            <a:xfrm>
              <a:off x="10829" y="5322"/>
              <a:ext cx="870" cy="320"/>
            </a:xfrm>
            <a:prstGeom prst="rect">
              <a:avLst/>
            </a:prstGeom>
          </p:spPr>
        </p:pic>
        <p:pic>
          <p:nvPicPr>
            <p:cNvPr id="73" name="Picture 77" descr="6a22e824857549208744f90e">
              <a:hlinkClick r:id="rId22"/>
            </p:cNvPr>
            <p:cNvPicPr>
              <a:picLocks noChangeAspect="1" noChangeArrowheads="1"/>
            </p:cNvPicPr>
            <p:nvPr/>
          </p:nvPicPr>
          <p:blipFill>
            <a:blip r:embed="rId23"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4"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5"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6" cstate="hqprint"/>
            <a:stretch>
              <a:fillRect/>
            </a:stretch>
          </p:blipFill>
          <p:spPr>
            <a:xfrm>
              <a:off x="8909" y="4294"/>
              <a:ext cx="263" cy="713"/>
            </a:xfrm>
            <a:prstGeom prst="rect">
              <a:avLst/>
            </a:prstGeom>
          </p:spPr>
        </p:pic>
        <p:pic>
          <p:nvPicPr>
            <p:cNvPr id="77" name="图片 76"/>
            <p:cNvPicPr>
              <a:picLocks noChangeAspect="1"/>
            </p:cNvPicPr>
            <p:nvPr/>
          </p:nvPicPr>
          <p:blipFill>
            <a:blip r:embed="rId27"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28"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29"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0"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1"/>
            <a:stretch>
              <a:fillRect/>
            </a:stretch>
          </p:blipFill>
          <p:spPr>
            <a:xfrm>
              <a:off x="5840" y="1669"/>
              <a:ext cx="524" cy="422"/>
            </a:xfrm>
            <a:prstGeom prst="rect">
              <a:avLst/>
            </a:prstGeom>
          </p:spPr>
        </p:pic>
        <p:pic>
          <p:nvPicPr>
            <p:cNvPr id="83" name="Picture 81" descr="id=PjTzPj0zr0&amp;gp=402&amp;time=nHcLPWczPH6dns">
              <a:hlinkClick r:id="rId32"/>
            </p:cNvPr>
            <p:cNvPicPr>
              <a:picLocks noChangeAspect="1" noChangeArrowheads="1"/>
            </p:cNvPicPr>
            <p:nvPr/>
          </p:nvPicPr>
          <p:blipFill>
            <a:blip r:embed="rId33"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4"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5"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defTabSz="914400" fontAlgn="base">
                <a:spcBef>
                  <a:spcPct val="0"/>
                </a:spcBef>
                <a:spcAft>
                  <a:spcPct val="0"/>
                </a:spcAft>
                <a:defRPr/>
              </a:pPr>
              <a:r>
                <a:rPr lang="zh-CN" altLang="en-US" sz="900" dirty="0">
                  <a:solidFill>
                    <a:prstClr val="black"/>
                  </a:solidFill>
                  <a:latin typeface="微软雅黑" panose="020B0503020204020204" pitchFamily="34" charset="-122"/>
                  <a:ea typeface="微软雅黑" panose="020B0503020204020204" pitchFamily="34" charset="-122"/>
                  <a:sym typeface="+mn-ea"/>
                </a:rPr>
                <a:t>候选地</a:t>
              </a:r>
              <a:endParaRPr lang="en-US" altLang="zh-CN" sz="900" dirty="0">
                <a:solidFill>
                  <a:prstClr val="black"/>
                </a:solidFill>
                <a:latin typeface="微软雅黑" panose="020B0503020204020204" pitchFamily="34" charset="-122"/>
                <a:ea typeface="微软雅黑" panose="020B0503020204020204" pitchFamily="34" charset="-122"/>
                <a:sym typeface="+mn-ea"/>
              </a:endParaRPr>
            </a:p>
          </p:txBody>
        </p:sp>
        <p:pic>
          <p:nvPicPr>
            <p:cNvPr id="92" name="图片 91"/>
            <p:cNvPicPr>
              <a:picLocks noChangeAspect="1"/>
            </p:cNvPicPr>
            <p:nvPr/>
          </p:nvPicPr>
          <p:blipFill>
            <a:blip r:embed="rId36" cstate="hqprint"/>
            <a:stretch>
              <a:fillRect/>
            </a:stretch>
          </p:blipFill>
          <p:spPr>
            <a:xfrm>
              <a:off x="8467" y="1739"/>
              <a:ext cx="377" cy="493"/>
            </a:xfrm>
            <a:prstGeom prst="rect">
              <a:avLst/>
            </a:prstGeom>
          </p:spPr>
        </p:pic>
        <p:pic>
          <p:nvPicPr>
            <p:cNvPr id="93" name="图片 92"/>
            <p:cNvPicPr>
              <a:picLocks noChangeAspect="1"/>
            </p:cNvPicPr>
            <p:nvPr/>
          </p:nvPicPr>
          <p:blipFill>
            <a:blip r:embed="rId37" cstate="hqprint"/>
            <a:stretch>
              <a:fillRect/>
            </a:stretch>
          </p:blipFill>
          <p:spPr>
            <a:xfrm>
              <a:off x="7335" y="2438"/>
              <a:ext cx="576" cy="411"/>
            </a:xfrm>
            <a:prstGeom prst="rect">
              <a:avLst/>
            </a:prstGeom>
          </p:spPr>
        </p:pic>
        <p:pic>
          <p:nvPicPr>
            <p:cNvPr id="94" name="Picture 2"/>
            <p:cNvPicPr>
              <a:picLocks noChangeAspect="1" noChangeArrowheads="1"/>
            </p:cNvPicPr>
            <p:nvPr/>
          </p:nvPicPr>
          <p:blipFill>
            <a:blip r:embed="rId28"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38"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39"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0"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1"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2"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3"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4" cstate="hqprint"/>
            <a:stretch>
              <a:fillRect/>
            </a:stretch>
          </p:blipFill>
          <p:spPr>
            <a:xfrm>
              <a:off x="8844" y="3483"/>
              <a:ext cx="454" cy="407"/>
            </a:xfrm>
            <a:prstGeom prst="rect">
              <a:avLst/>
            </a:prstGeom>
          </p:spPr>
        </p:pic>
        <p:pic>
          <p:nvPicPr>
            <p:cNvPr id="11" name="图片 10"/>
            <p:cNvPicPr>
              <a:picLocks noChangeAspect="1"/>
            </p:cNvPicPr>
            <p:nvPr/>
          </p:nvPicPr>
          <p:blipFill>
            <a:blip r:embed="rId45" cstate="hqprint"/>
            <a:stretch>
              <a:fillRect/>
            </a:stretch>
          </p:blipFill>
          <p:spPr>
            <a:xfrm>
              <a:off x="8901" y="3977"/>
              <a:ext cx="451" cy="280"/>
            </a:xfrm>
            <a:prstGeom prst="rect">
              <a:avLst/>
            </a:prstGeom>
          </p:spPr>
        </p:pic>
        <p:pic>
          <p:nvPicPr>
            <p:cNvPr id="12" name="图片 11"/>
            <p:cNvPicPr>
              <a:picLocks noChangeAspect="1"/>
            </p:cNvPicPr>
            <p:nvPr/>
          </p:nvPicPr>
          <p:blipFill>
            <a:blip r:embed="rId46" cstate="hqprint"/>
            <a:stretch>
              <a:fillRect/>
            </a:stretch>
          </p:blipFill>
          <p:spPr>
            <a:xfrm>
              <a:off x="9421" y="1908"/>
              <a:ext cx="347" cy="352"/>
            </a:xfrm>
            <a:prstGeom prst="rect">
              <a:avLst/>
            </a:prstGeom>
          </p:spPr>
        </p:pic>
        <p:pic>
          <p:nvPicPr>
            <p:cNvPr id="14" name="图片 13"/>
            <p:cNvPicPr>
              <a:picLocks noChangeAspect="1"/>
            </p:cNvPicPr>
            <p:nvPr/>
          </p:nvPicPr>
          <p:blipFill>
            <a:blip r:embed="rId47" cstate="hqprint"/>
            <a:stretch>
              <a:fillRect/>
            </a:stretch>
          </p:blipFill>
          <p:spPr>
            <a:xfrm>
              <a:off x="9751" y="1895"/>
              <a:ext cx="408" cy="394"/>
            </a:xfrm>
            <a:prstGeom prst="rect">
              <a:avLst/>
            </a:prstGeom>
          </p:spPr>
        </p:pic>
        <p:pic>
          <p:nvPicPr>
            <p:cNvPr id="15" name="图片 14"/>
            <p:cNvPicPr>
              <a:picLocks noChangeAspect="1"/>
            </p:cNvPicPr>
            <p:nvPr/>
          </p:nvPicPr>
          <p:blipFill>
            <a:blip r:embed="rId48" cstate="hqprint"/>
            <a:stretch>
              <a:fillRect/>
            </a:stretch>
          </p:blipFill>
          <p:spPr>
            <a:xfrm>
              <a:off x="8504" y="2540"/>
              <a:ext cx="434" cy="238"/>
            </a:xfrm>
            <a:prstGeom prst="rect">
              <a:avLst/>
            </a:prstGeom>
          </p:spPr>
        </p:pic>
        <p:pic>
          <p:nvPicPr>
            <p:cNvPr id="16" name="图片 15"/>
            <p:cNvPicPr>
              <a:picLocks noChangeAspect="1"/>
            </p:cNvPicPr>
            <p:nvPr/>
          </p:nvPicPr>
          <p:blipFill>
            <a:blip r:embed="rId49" cstate="hqprint"/>
            <a:stretch>
              <a:fillRect/>
            </a:stretch>
          </p:blipFill>
          <p:spPr>
            <a:xfrm>
              <a:off x="7279" y="1952"/>
              <a:ext cx="688" cy="280"/>
            </a:xfrm>
            <a:prstGeom prst="rect">
              <a:avLst/>
            </a:prstGeom>
          </p:spPr>
        </p:pic>
      </p:grpSp>
      <p:sp>
        <p:nvSpPr>
          <p:cNvPr id="7" name="矩形 6"/>
          <p:cNvSpPr/>
          <p:nvPr/>
        </p:nvSpPr>
        <p:spPr>
          <a:xfrm>
            <a:off x="45569" y="3890576"/>
            <a:ext cx="8986520" cy="1129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一公里</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内的</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4S</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放在对应厂房上</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，汽车</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参考附件；</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0" name="Picture 2"/>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804793" y="2280970"/>
            <a:ext cx="371569" cy="134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745" y="585380"/>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25" name="矩形 24"/>
          <p:cNvSpPr/>
          <p:nvPr/>
        </p:nvSpPr>
        <p:spPr>
          <a:xfrm>
            <a:off x="1867057" y="637845"/>
            <a:ext cx="1529542" cy="263353"/>
          </a:xfrm>
          <a:prstGeom prst="rect">
            <a:avLst/>
          </a:prstGeom>
        </p:spPr>
        <p:txBody>
          <a:bodyPr wrap="none" lIns="77925" tIns="38963" rIns="77925" bIns="38963">
            <a:spAutoFit/>
          </a:bodyPr>
          <a:lstStyle/>
          <a:p>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候选地具体描述</a:t>
            </a:r>
            <a:r>
              <a:rPr lang="zh-CN" altLang="en-US"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1"/>
            </p:custDataLst>
          </p:nvPr>
        </p:nvGraphicFramePr>
        <p:xfrm>
          <a:off x="35560" y="4083685"/>
          <a:ext cx="8902700" cy="942975"/>
        </p:xfrm>
        <a:graphic>
          <a:graphicData uri="http://schemas.openxmlformats.org/drawingml/2006/table">
            <a:tbl>
              <a:tblPr firstRow="1" bandRow="1">
                <a:tableStyleId>{5C22544A-7EE6-4342-B048-85BDC9FD1C3A}</a:tableStyleId>
              </a:tblPr>
              <a:tblGrid>
                <a:gridCol w="1780540"/>
                <a:gridCol w="1780540"/>
                <a:gridCol w="1780540"/>
                <a:gridCol w="1780540"/>
                <a:gridCol w="1780540"/>
              </a:tblGrid>
              <a:tr h="283845">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endParaRPr lang="zh-CN" altLang="en-US" sz="1400" dirty="0">
                        <a:solidFill>
                          <a:schemeClr val="tx1"/>
                        </a:solidFill>
                        <a:latin typeface="微软雅黑" panose="020B0503020204020204" pitchFamily="34" charset="-122"/>
                        <a:ea typeface="微软雅黑" panose="020B0503020204020204" pitchFamily="34" charset="-122"/>
                      </a:endParaRP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42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670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4" name="TextBox 1"/>
          <p:cNvSpPr txBox="1"/>
          <p:nvPr/>
        </p:nvSpPr>
        <p:spPr>
          <a:xfrm>
            <a:off x="59690" y="851992"/>
            <a:ext cx="8523605" cy="263525"/>
          </a:xfrm>
          <a:prstGeom prst="rect">
            <a:avLst/>
          </a:prstGeom>
          <a:noFill/>
        </p:spPr>
        <p:txBody>
          <a:bodyPr wrap="square" lIns="77925" tIns="38963" rIns="77925" bIns="38963" rtlCol="0">
            <a:spAutoFit/>
          </a:bodyPr>
          <a:lstStyle/>
          <a:p>
            <a:r>
              <a:rPr lang="zh-CN" altLang="en-US" sz="1200" b="1"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候选址一：平面图</a:t>
            </a:r>
            <a:endParaRPr lang="zh-CN" altLang="en-US" sz="1200" dirty="0">
              <a:solidFill>
                <a:prstClr val="black"/>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04825" y="612101"/>
            <a:ext cx="8449508" cy="3531086"/>
            <a:chOff x="4007" y="-7134"/>
            <a:chExt cx="15626" cy="6531"/>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rPr>
                <a:t>康宁路</a:t>
              </a:r>
              <a:endPar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endParaRP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rPr>
                <a:t>内部道路</a:t>
              </a:r>
              <a:endPar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endParaRP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pic>
          <p:nvPicPr>
            <p:cNvPr id="61" name="图片 60"/>
            <p:cNvPicPr>
              <a:picLocks noChangeAspect="1"/>
            </p:cNvPicPr>
            <p:nvPr/>
          </p:nvPicPr>
          <p:blipFill>
            <a:blip r:embed="rId2"/>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3"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pic>
          <p:nvPicPr>
            <p:cNvPr id="64" name="图片 63"/>
            <p:cNvPicPr>
              <a:picLocks noChangeAspect="1"/>
            </p:cNvPicPr>
            <p:nvPr/>
          </p:nvPicPr>
          <p:blipFill>
            <a:blip r:embed="rId4"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05"/>
            </a:xfrm>
            <a:prstGeom prst="rect">
              <a:avLst/>
            </a:prstGeom>
          </p:spPr>
          <p:txBody>
            <a:bodyPr wrap="square">
              <a:spAutoFit/>
            </a:bodyPr>
            <a:lstStyle/>
            <a:p>
              <a:pPr defTabSz="914400">
                <a:lnSpc>
                  <a:spcPct val="130000"/>
                </a:lnSpc>
                <a:defRPr/>
              </a:pPr>
              <a:r>
                <a:rPr lang="en-US" altLang="zh-CN" sz="1000" dirty="0">
                  <a:solidFill>
                    <a:prstClr val="black"/>
                  </a:solidFill>
                  <a:latin typeface="微软雅黑" panose="020B0503020204020204" pitchFamily="34" charset="-122"/>
                  <a:ea typeface="微软雅黑" panose="020B0503020204020204" pitchFamily="34" charset="-122"/>
                </a:rPr>
                <a:t>20m</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销售面积</a:t>
              </a:r>
              <a:r>
                <a:rPr lang="en-US" altLang="zh-CN" sz="700" dirty="0">
                  <a:solidFill>
                    <a:prstClr val="black"/>
                  </a:solidFill>
                  <a:latin typeface="微软雅黑" panose="020B0503020204020204" pitchFamily="34" charset="-122"/>
                  <a:ea typeface="微软雅黑" panose="020B0503020204020204" pitchFamily="34" charset="-122"/>
                  <a:sym typeface="+mn-ea"/>
                </a:rPr>
                <a:t>380</a:t>
              </a:r>
              <a:r>
                <a:rPr lang="zh-CN" altLang="en-US" sz="700" dirty="0">
                  <a:solidFill>
                    <a:prstClr val="black"/>
                  </a:solidFill>
                  <a:latin typeface="微软雅黑" panose="020B0503020204020204" pitchFamily="34" charset="-122"/>
                  <a:ea typeface="微软雅黑" panose="020B0503020204020204" pitchFamily="34" charset="-122"/>
                  <a:sym typeface="+mn-ea"/>
                </a:rPr>
                <a:t>㎡</a:t>
              </a:r>
              <a:endParaRPr lang="zh-CN" altLang="en-US" sz="700" dirty="0">
                <a:solidFill>
                  <a:prstClr val="black"/>
                </a:solidFill>
                <a:latin typeface="微软雅黑" panose="020B0503020204020204" pitchFamily="34" charset="-122"/>
                <a:ea typeface="微软雅黑" panose="020B0503020204020204" pitchFamily="34" charset="-122"/>
                <a:sym typeface="+mn-ea"/>
              </a:endParaRPr>
            </a:p>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层高</a:t>
              </a:r>
              <a:r>
                <a:rPr lang="en-US" altLang="zh-CN" sz="700" dirty="0">
                  <a:solidFill>
                    <a:prstClr val="black"/>
                  </a:solidFill>
                  <a:latin typeface="微软雅黑" panose="020B0503020204020204" pitchFamily="34" charset="-122"/>
                  <a:ea typeface="微软雅黑" panose="020B0503020204020204" pitchFamily="34" charset="-122"/>
                  <a:sym typeface="+mn-ea"/>
                </a:rPr>
                <a:t>7.9</a:t>
              </a:r>
              <a:r>
                <a:rPr lang="zh-CN" altLang="en-US" sz="700" dirty="0">
                  <a:solidFill>
                    <a:prstClr val="black"/>
                  </a:solidFill>
                  <a:latin typeface="微软雅黑" panose="020B0503020204020204" pitchFamily="34" charset="-122"/>
                  <a:ea typeface="微软雅黑" panose="020B0503020204020204" pitchFamily="34" charset="-122"/>
                  <a:sym typeface="+mn-ea"/>
                </a:rPr>
                <a:t>m，外高</a:t>
              </a:r>
              <a:r>
                <a:rPr lang="en-US" altLang="zh-CN" sz="700" dirty="0">
                  <a:solidFill>
                    <a:prstClr val="black"/>
                  </a:solidFill>
                  <a:latin typeface="微软雅黑" panose="020B0503020204020204" pitchFamily="34" charset="-122"/>
                  <a:ea typeface="微软雅黑" panose="020B0503020204020204" pitchFamily="34" charset="-122"/>
                  <a:sym typeface="+mn-ea"/>
                </a:rPr>
                <a:t>8.5m</a:t>
              </a:r>
              <a:endParaRPr lang="en-US" altLang="zh-CN" sz="700" dirty="0">
                <a:solidFill>
                  <a:prstClr val="black"/>
                </a:solidFill>
                <a:latin typeface="微软雅黑" panose="020B0503020204020204" pitchFamily="34" charset="-122"/>
                <a:ea typeface="微软雅黑" panose="020B0503020204020204" pitchFamily="34" charset="-122"/>
                <a:sym typeface="+mn-ea"/>
              </a:endParaRPr>
            </a:p>
          </p:txBody>
        </p:sp>
        <p:sp>
          <p:nvSpPr>
            <p:cNvPr id="77" name="矩形 76"/>
            <p:cNvSpPr/>
            <p:nvPr/>
          </p:nvSpPr>
          <p:spPr>
            <a:xfrm>
              <a:off x="9249" y="-2470"/>
              <a:ext cx="2429" cy="1193"/>
            </a:xfrm>
            <a:prstGeom prst="rect">
              <a:avLst/>
            </a:prstGeom>
          </p:spPr>
          <p:txBody>
            <a:bodyPr wrap="square">
              <a:spAutoFit/>
            </a:bodyPr>
            <a:lstStyle/>
            <a:p>
              <a:pPr algn="ctr" defTabSz="635000">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售后面积：</a:t>
              </a:r>
              <a:endParaRPr lang="zh-CN" altLang="en-US" sz="1200" dirty="0">
                <a:solidFill>
                  <a:prstClr val="black"/>
                </a:solidFill>
                <a:latin typeface="微软雅黑" panose="020B0503020204020204" pitchFamily="34" charset="-122"/>
                <a:ea typeface="微软雅黑" panose="020B0503020204020204" pitchFamily="34" charset="-122"/>
              </a:endParaRPr>
            </a:p>
            <a:p>
              <a:pPr algn="ctr" defTabSz="635000">
                <a:lnSpc>
                  <a:spcPct val="150000"/>
                </a:lnSpc>
                <a:defRPr/>
              </a:pPr>
              <a:r>
                <a:rPr lang="en-US" altLang="zh-CN" sz="1200" dirty="0">
                  <a:solidFill>
                    <a:prstClr val="black"/>
                  </a:solidFill>
                  <a:latin typeface="微软雅黑" panose="020B0503020204020204" pitchFamily="34" charset="-122"/>
                  <a:ea typeface="微软雅黑" panose="020B0503020204020204" pitchFamily="34" charset="-122"/>
                </a:rPr>
                <a:t>350</a:t>
              </a:r>
              <a:r>
                <a:rPr lang="zh-CN" altLang="en-US"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05"/>
            </a:xfrm>
            <a:prstGeom prst="rect">
              <a:avLst/>
            </a:prstGeom>
          </p:spPr>
          <p:txBody>
            <a:bodyPr wrap="square">
              <a:spAutoFit/>
            </a:bodyPr>
            <a:lstStyle/>
            <a:p>
              <a:pPr defTabSz="914400">
                <a:lnSpc>
                  <a:spcPct val="130000"/>
                </a:lnSpc>
                <a:defRPr/>
              </a:pPr>
              <a:r>
                <a:rPr lang="en-US" altLang="zh-CN" sz="1000" dirty="0">
                  <a:solidFill>
                    <a:prstClr val="black"/>
                  </a:solidFill>
                  <a:latin typeface="微软雅黑" panose="020B0503020204020204" pitchFamily="34" charset="-122"/>
                  <a:ea typeface="微软雅黑" panose="020B0503020204020204" pitchFamily="34" charset="-122"/>
                </a:rPr>
                <a:t>16m</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6273" y="-7134"/>
              <a:ext cx="3360" cy="1341"/>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新建</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改建</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A1/A2/A3</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6" name="圆角矩形标注 73"/>
            <p:cNvSpPr/>
            <p:nvPr/>
          </p:nvSpPr>
          <p:spPr bwMode="auto">
            <a:xfrm>
              <a:off x="6916" y="-2967"/>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售后面积</a:t>
              </a:r>
              <a:r>
                <a:rPr lang="en-US" altLang="zh-CN" sz="700" dirty="0">
                  <a:solidFill>
                    <a:prstClr val="black"/>
                  </a:solidFill>
                  <a:latin typeface="微软雅黑" panose="020B0503020204020204" pitchFamily="34" charset="-122"/>
                  <a:ea typeface="微软雅黑" panose="020B0503020204020204" pitchFamily="34" charset="-122"/>
                  <a:sym typeface="+mn-ea"/>
                </a:rPr>
                <a:t>380</a:t>
              </a:r>
              <a:r>
                <a:rPr lang="zh-CN" altLang="en-US" sz="700" dirty="0">
                  <a:solidFill>
                    <a:prstClr val="black"/>
                  </a:solidFill>
                  <a:latin typeface="微软雅黑" panose="020B0503020204020204" pitchFamily="34" charset="-122"/>
                  <a:ea typeface="微软雅黑" panose="020B0503020204020204" pitchFamily="34" charset="-122"/>
                  <a:sym typeface="+mn-ea"/>
                </a:rPr>
                <a:t>㎡</a:t>
              </a:r>
              <a:endParaRPr lang="zh-CN" altLang="en-US" sz="700" dirty="0">
                <a:solidFill>
                  <a:prstClr val="black"/>
                </a:solidFill>
                <a:latin typeface="微软雅黑" panose="020B0503020204020204" pitchFamily="34" charset="-122"/>
                <a:ea typeface="微软雅黑" panose="020B0503020204020204" pitchFamily="34" charset="-122"/>
                <a:sym typeface="+mn-ea"/>
              </a:endParaRPr>
            </a:p>
          </p:txBody>
        </p:sp>
      </p:grpSp>
      <p:sp>
        <p:nvSpPr>
          <p:cNvPr id="7" name="矩形 6"/>
          <p:cNvSpPr/>
          <p:nvPr/>
        </p:nvSpPr>
        <p:spPr>
          <a:xfrm>
            <a:off x="1475656" y="2959975"/>
            <a:ext cx="6893560" cy="2027525"/>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①</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  </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候选地</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提前做好测量，核实再填数据；</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fontAlgn="base">
              <a:spcBef>
                <a:spcPct val="0"/>
              </a:spcBef>
              <a:spcAft>
                <a:spcPct val="0"/>
              </a:spcAft>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，场地有</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CAD</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文件</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场地</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电容数据</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提前了解清楚，体验中心至少安装一个快充桩和三个慢充桩；</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5496" y="58240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1"/>
          <p:cNvSpPr txBox="1"/>
          <p:nvPr/>
        </p:nvSpPr>
        <p:spPr>
          <a:xfrm>
            <a:off x="3491880" y="613178"/>
            <a:ext cx="5008476"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1">
            <a:lum bright="12000" contrast="12000"/>
          </a:blip>
          <a:stretch>
            <a:fillRect/>
          </a:stretch>
        </p:blipFill>
        <p:spPr>
          <a:xfrm>
            <a:off x="564" y="3254082"/>
            <a:ext cx="9142871" cy="1880638"/>
          </a:xfrm>
          <a:prstGeom prst="rect">
            <a:avLst/>
          </a:prstGeom>
        </p:spPr>
      </p:pic>
      <p:pic>
        <p:nvPicPr>
          <p:cNvPr id="5" name="图片 4" descr="IMG_20210819_152923"/>
          <p:cNvPicPr>
            <a:picLocks noChangeAspect="1"/>
          </p:cNvPicPr>
          <p:nvPr/>
        </p:nvPicPr>
        <p:blipFill>
          <a:blip r:embed="rId2">
            <a:lum bright="18000" contrast="12000"/>
          </a:blip>
          <a:stretch>
            <a:fillRect/>
          </a:stretch>
        </p:blipFill>
        <p:spPr>
          <a:xfrm>
            <a:off x="564" y="1093461"/>
            <a:ext cx="9142871" cy="1880638"/>
          </a:xfrm>
          <a:prstGeom prst="rect">
            <a:avLst/>
          </a:prstGeom>
        </p:spPr>
      </p:pic>
      <p:sp>
        <p:nvSpPr>
          <p:cNvPr id="8" name="TextBox 17"/>
          <p:cNvSpPr txBox="1">
            <a:spLocks noChangeArrowheads="1"/>
          </p:cNvSpPr>
          <p:nvPr/>
        </p:nvSpPr>
        <p:spPr bwMode="auto">
          <a:xfrm>
            <a:off x="60692" y="799134"/>
            <a:ext cx="1886343" cy="30899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候选地正面全景</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extBox 17"/>
          <p:cNvSpPr txBox="1">
            <a:spLocks noChangeArrowheads="1"/>
          </p:cNvSpPr>
          <p:nvPr/>
        </p:nvSpPr>
        <p:spPr bwMode="auto">
          <a:xfrm>
            <a:off x="58707" y="2911953"/>
            <a:ext cx="1886343" cy="30899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候选地对面全景</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圆角矩形 1"/>
          <p:cNvSpPr/>
          <p:nvPr/>
        </p:nvSpPr>
        <p:spPr bwMode="auto">
          <a:xfrm>
            <a:off x="3923745" y="1693462"/>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21" name="圆角矩形标注 20"/>
          <p:cNvSpPr>
            <a:spLocks noChangeArrowheads="1"/>
          </p:cNvSpPr>
          <p:nvPr/>
        </p:nvSpPr>
        <p:spPr bwMode="auto">
          <a:xfrm>
            <a:off x="4787810" y="1165875"/>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endParaRPr lang="zh-CN" altLang="en-US" sz="1100" dirty="0">
              <a:solidFill>
                <a:srgbClr val="FF0000"/>
              </a:solidFill>
              <a:latin typeface="微软雅黑" panose="020B0503020204020204" pitchFamily="34" charset="-122"/>
              <a:ea typeface="微软雅黑" panose="020B0503020204020204" pitchFamily="34" charset="-122"/>
            </a:endParaRPr>
          </a:p>
        </p:txBody>
      </p:sp>
      <p:sp>
        <p:nvSpPr>
          <p:cNvPr id="22" name="圆角矩形标注 21"/>
          <p:cNvSpPr/>
          <p:nvPr/>
        </p:nvSpPr>
        <p:spPr bwMode="auto">
          <a:xfrm>
            <a:off x="1316122" y="1453462"/>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起亚</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圆角矩形标注 21"/>
          <p:cNvSpPr/>
          <p:nvPr/>
        </p:nvSpPr>
        <p:spPr bwMode="auto">
          <a:xfrm>
            <a:off x="2483743" y="1381081"/>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广三</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圆角矩形标注 21"/>
          <p:cNvSpPr/>
          <p:nvPr/>
        </p:nvSpPr>
        <p:spPr bwMode="auto">
          <a:xfrm>
            <a:off x="7020258" y="1381081"/>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林肯</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圆角矩形标注 21"/>
          <p:cNvSpPr/>
          <p:nvPr/>
        </p:nvSpPr>
        <p:spPr bwMode="auto">
          <a:xfrm>
            <a:off x="6803750" y="3614083"/>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上汽大众</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标注 21"/>
          <p:cNvSpPr/>
          <p:nvPr/>
        </p:nvSpPr>
        <p:spPr bwMode="auto">
          <a:xfrm>
            <a:off x="5652002" y="3469955"/>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玛莎拉蒂</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圆角矩形标注 21"/>
          <p:cNvSpPr/>
          <p:nvPr/>
        </p:nvSpPr>
        <p:spPr bwMode="auto">
          <a:xfrm>
            <a:off x="3203744" y="3542336"/>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东本</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圆角矩形标注 21"/>
          <p:cNvSpPr/>
          <p:nvPr/>
        </p:nvSpPr>
        <p:spPr bwMode="auto">
          <a:xfrm>
            <a:off x="1619615" y="3758209"/>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蔚来</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114292" y="2516599"/>
            <a:ext cx="8970173" cy="232068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候选场地正面及对面</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180°</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压缩导致照片变形；</a:t>
            </a: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拟建店场地照片（用</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红框线标示出场地的具体位置</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a:spcBef>
                <a:spcPct val="0"/>
              </a:spcBef>
              <a:spcAft>
                <a:spcPct val="0"/>
              </a:spcAft>
            </a:pP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5051" y="608996"/>
            <a:ext cx="8707429" cy="2617844"/>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如贵公司愿意加入</a:t>
            </a:r>
            <a:r>
              <a:rPr lang="zh-CN" altLang="en-US" sz="1000" kern="100" dirty="0">
                <a:latin typeface="微软雅黑" panose="020B0503020204020204" pitchFamily="34" charset="-122"/>
                <a:ea typeface="微软雅黑" panose="020B0503020204020204" pitchFamily="34" charset="-122"/>
              </a:rPr>
              <a:t>广汽埃安新能源汽车股份有限公司</a:t>
            </a:r>
            <a:r>
              <a:rPr lang="zh-CN" altLang="zh-CN" sz="1000" kern="100" dirty="0">
                <a:latin typeface="微软雅黑" panose="020B0503020204020204" pitchFamily="34" charset="-122"/>
                <a:ea typeface="微软雅黑" panose="020B0503020204020204" pitchFamily="34" charset="-122"/>
              </a:rPr>
              <a:t>（以下简称</a:t>
            </a:r>
            <a:r>
              <a:rPr lang="zh-CN" altLang="en-US" sz="1000" kern="100" dirty="0">
                <a:latin typeface="微软雅黑" panose="020B0503020204020204" pitchFamily="34" charset="-122"/>
                <a:ea typeface="微软雅黑" panose="020B0503020204020204" pitchFamily="34" charset="-122"/>
              </a:rPr>
              <a:t>昊铂</a:t>
            </a:r>
            <a:r>
              <a:rPr lang="zh-CN" altLang="zh-CN" sz="1000" kern="100" dirty="0">
                <a:latin typeface="微软雅黑" panose="020B0503020204020204" pitchFamily="34" charset="-122"/>
                <a:ea typeface="微软雅黑" panose="020B0503020204020204" pitchFamily="34" charset="-122"/>
              </a:rPr>
              <a:t>埃安）授权经销商选择程序，请严格按照要求格式如实填写本申请书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zh-CN" altLang="en-US" sz="1000" kern="100" dirty="0">
                <a:latin typeface="微软雅黑" panose="020B0503020204020204" pitchFamily="34" charset="-122"/>
                <a:ea typeface="微软雅黑" panose="020B0503020204020204" pitchFamily="34" charset="-122"/>
              </a:rPr>
              <a:t>昊铂埃安经销商申请书</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en-US" altLang="zh-CN" sz="1000" dirty="0">
                <a:solidFill>
                  <a:srgbClr val="00A5AE"/>
                </a:solidFill>
                <a:ea typeface="微软雅黑" panose="020B0503020204020204" pitchFamily="34" charset="-122"/>
              </a:rPr>
              <a:t>aion_nd@aion.com.cn</a:t>
            </a:r>
            <a:r>
              <a:rPr lang="zh-CN" altLang="en-US" sz="1000" kern="100" dirty="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昊铂埃安经销商申请书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zh-CN" altLang="en-US" sz="1000" kern="100" dirty="0">
                <a:latin typeface="微软雅黑" panose="020B0503020204020204" pitchFamily="34" charset="-122"/>
                <a:ea typeface="微软雅黑" panose="020B0503020204020204" pitchFamily="34" charset="-122"/>
              </a:rPr>
              <a:t>昊铂埃安经销商申请书</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并将电子扫描件发送至</a:t>
            </a:r>
            <a:r>
              <a:rPr lang="en-US" altLang="zh-CN" sz="1000" dirty="0">
                <a:solidFill>
                  <a:srgbClr val="00A5AE"/>
                </a:solidFill>
                <a:ea typeface="微软雅黑" panose="020B0503020204020204" pitchFamily="34" charset="-122"/>
              </a:rPr>
              <a:t>aion_nd@aion.com.cn</a:t>
            </a:r>
            <a:r>
              <a:rPr lang="zh-CN" altLang="en-US" sz="1000" kern="100" dirty="0">
                <a:latin typeface="微软雅黑" panose="020B0503020204020204" pitchFamily="34" charset="-122"/>
                <a:ea typeface="微软雅黑" panose="020B0503020204020204" pitchFamily="34" charset="-122"/>
              </a:rPr>
              <a:t>邮箱；</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kern="100" dirty="0">
                <a:latin typeface="微软雅黑" panose="020B0503020204020204" pitchFamily="34" charset="-122"/>
                <a:ea typeface="微软雅黑" panose="020B0503020204020204" pitchFamily="34" charset="-122"/>
              </a:rPr>
              <a:t>广汽埃安新能源汽车股份有限公司  昊铂埃安</a:t>
            </a:r>
            <a:r>
              <a:rPr lang="en-US" altLang="zh-CN" sz="1000" kern="100" dirty="0">
                <a:latin typeface="微软雅黑" panose="020B0503020204020204" pitchFamily="34" charset="-122"/>
                <a:ea typeface="微软雅黑" panose="020B0503020204020204" pitchFamily="34" charset="-122"/>
              </a:rPr>
              <a:t>BU</a:t>
            </a:r>
            <a:r>
              <a:rPr lang="zh-CN" altLang="en-US" sz="1000" kern="100" dirty="0">
                <a:latin typeface="微软雅黑" panose="020B0503020204020204" pitchFamily="34" charset="-122"/>
                <a:ea typeface="微软雅黑" panose="020B0503020204020204" pitchFamily="34" charset="-122"/>
              </a:rPr>
              <a:t>   零售运营部   渠道发展</a:t>
            </a:r>
            <a:endParaRPr lang="zh-CN" altLang="en-US"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电话：</a:t>
            </a:r>
            <a:r>
              <a:rPr lang="en-US" altLang="zh-CN" sz="1000" kern="100" dirty="0">
                <a:latin typeface="微软雅黑" panose="020B0503020204020204" pitchFamily="34" charset="-122"/>
                <a:ea typeface="微软雅黑" panose="020B0503020204020204" pitchFamily="34" charset="-122"/>
              </a:rPr>
              <a:t>13560364870</a:t>
            </a:r>
            <a:r>
              <a:rPr lang="zh-CN" altLang="en-US" sz="1000" kern="100" dirty="0">
                <a:latin typeface="微软雅黑" panose="020B0503020204020204" pitchFamily="34" charset="-122"/>
                <a:ea typeface="微软雅黑" panose="020B0503020204020204" pitchFamily="34" charset="-122"/>
              </a:rPr>
              <a:t>（杨先生）</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81837" y="3364429"/>
            <a:ext cx="8979535" cy="11639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申请资料提交前请详细阅读该提交说明再提交</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58943"/>
            <a:ext cx="1799590" cy="396583"/>
          </a:xfrm>
          <a:prstGeom prst="rect">
            <a:avLst/>
          </a:prstGeom>
        </p:spPr>
        <p:txBody>
          <a:bodyPr wrap="square" anchor="ctr" anchorCtr="0">
            <a:spAutoFit/>
          </a:bodyPr>
          <a:lstStyle/>
          <a:p>
            <a:pPr>
              <a:lnSpc>
                <a:spcPct val="120000"/>
              </a:lnSpc>
              <a:spcAft>
                <a:spcPts val="0"/>
              </a:spcAft>
              <a:defRPr/>
            </a:pPr>
            <a:r>
              <a:rPr lang="zh-CN" altLang="en-US" sz="1800" b="1" kern="100" dirty="0">
                <a:solidFill>
                  <a:srgbClr val="2DCAD1"/>
                </a:solidFill>
                <a:latin typeface="微软雅黑" panose="020B0503020204020204" pitchFamily="34" charset="-122"/>
                <a:ea typeface="微软雅黑" panose="020B0503020204020204" pitchFamily="34" charset="-122"/>
              </a:rPr>
              <a:t>申请书制作说明</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90326"/>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rotWithShape="1">
          <a:blip r:embed="rId1" cstate="hqprint"/>
          <a:srcRect l="4633" r="4633"/>
          <a:stretch>
            <a:fillRect/>
          </a:stretch>
        </p:blipFill>
        <p:spPr>
          <a:xfrm>
            <a:off x="4982736" y="1671371"/>
            <a:ext cx="2879644" cy="2159733"/>
          </a:xfrm>
          <a:prstGeom prst="rect">
            <a:avLst/>
          </a:prstGeom>
        </p:spPr>
      </p:pic>
      <p:pic>
        <p:nvPicPr>
          <p:cNvPr id="8" name="图片 7" descr="IMG_20210819_152801"/>
          <p:cNvPicPr>
            <a:picLocks noChangeAspect="1"/>
          </p:cNvPicPr>
          <p:nvPr/>
        </p:nvPicPr>
        <p:blipFill rotWithShape="1">
          <a:blip r:embed="rId2" cstate="hqprint"/>
          <a:srcRect l="4633" r="4633"/>
          <a:stretch>
            <a:fillRect/>
          </a:stretch>
        </p:blipFill>
        <p:spPr>
          <a:xfrm>
            <a:off x="1263705" y="1683908"/>
            <a:ext cx="2879644" cy="2159733"/>
          </a:xfrm>
          <a:prstGeom prst="rect">
            <a:avLst/>
          </a:prstGeom>
        </p:spPr>
      </p:pic>
      <p:sp>
        <p:nvSpPr>
          <p:cNvPr id="3" name="矩形 2"/>
          <p:cNvSpPr/>
          <p:nvPr/>
        </p:nvSpPr>
        <p:spPr bwMode="auto">
          <a:xfrm>
            <a:off x="1263705" y="1683498"/>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展厅外观</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8" name="圆角矩形 17"/>
          <p:cNvSpPr/>
          <p:nvPr/>
        </p:nvSpPr>
        <p:spPr bwMode="auto">
          <a:xfrm>
            <a:off x="2095349" y="2557723"/>
            <a:ext cx="1452726"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14" name="圆角矩形标注 13"/>
          <p:cNvSpPr>
            <a:spLocks noChangeArrowheads="1"/>
          </p:cNvSpPr>
          <p:nvPr/>
        </p:nvSpPr>
        <p:spPr bwMode="auto">
          <a:xfrm>
            <a:off x="2974105" y="2140580"/>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endParaRPr lang="zh-CN" altLang="en-US" sz="1100" dirty="0">
              <a:solidFill>
                <a:srgbClr val="FF0000"/>
              </a:solidFill>
              <a:latin typeface="微软雅黑" panose="020B0503020204020204" pitchFamily="34" charset="-122"/>
              <a:ea typeface="微软雅黑" panose="020B0503020204020204" pitchFamily="34" charset="-122"/>
            </a:endParaRPr>
          </a:p>
        </p:txBody>
      </p:sp>
      <p:sp>
        <p:nvSpPr>
          <p:cNvPr id="27" name="圆角矩形 26"/>
          <p:cNvSpPr/>
          <p:nvPr/>
        </p:nvSpPr>
        <p:spPr bwMode="auto">
          <a:xfrm>
            <a:off x="5119685" y="1941849"/>
            <a:ext cx="2354109"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32" name="圆角矩形标注 31"/>
          <p:cNvSpPr>
            <a:spLocks noChangeArrowheads="1"/>
          </p:cNvSpPr>
          <p:nvPr/>
        </p:nvSpPr>
        <p:spPr bwMode="auto">
          <a:xfrm>
            <a:off x="7150916" y="1780841"/>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endParaRPr lang="zh-CN" altLang="en-US" sz="1100" dirty="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4982736" y="167164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展厅外观</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755576" y="4083917"/>
            <a:ext cx="7989854" cy="982297"/>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角照片，体现展厅外立面完整的整体形象</a:t>
            </a:r>
            <a:endPar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广角模式</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拍摄，照片横拍，比例</a:t>
            </a: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4:3</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8283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IMG_20210819_154421"/>
          <p:cNvPicPr>
            <a:picLocks noChangeAspect="1"/>
          </p:cNvPicPr>
          <p:nvPr/>
        </p:nvPicPr>
        <p:blipFill rotWithShape="1">
          <a:blip r:embed="rId1" cstate="hqprint"/>
          <a:srcRect l="4633" r="4633"/>
          <a:stretch>
            <a:fillRect/>
          </a:stretch>
        </p:blipFill>
        <p:spPr>
          <a:xfrm>
            <a:off x="5004724" y="1791204"/>
            <a:ext cx="2879644" cy="2159733"/>
          </a:xfrm>
          <a:prstGeom prst="rect">
            <a:avLst/>
          </a:prstGeom>
        </p:spPr>
      </p:pic>
      <p:pic>
        <p:nvPicPr>
          <p:cNvPr id="6" name="图片 5" descr="IMG_20210819_154503"/>
          <p:cNvPicPr>
            <a:picLocks noChangeAspect="1"/>
          </p:cNvPicPr>
          <p:nvPr/>
        </p:nvPicPr>
        <p:blipFill rotWithShape="1">
          <a:blip r:embed="rId2" cstate="hqprint"/>
          <a:srcRect l="4633" r="4633"/>
          <a:stretch>
            <a:fillRect/>
          </a:stretch>
        </p:blipFill>
        <p:spPr>
          <a:xfrm>
            <a:off x="1268523" y="1791204"/>
            <a:ext cx="2879644" cy="2159733"/>
          </a:xfrm>
          <a:prstGeom prst="rect">
            <a:avLst/>
          </a:prstGeom>
        </p:spPr>
      </p:pic>
      <p:sp>
        <p:nvSpPr>
          <p:cNvPr id="7" name="矩形 6"/>
          <p:cNvSpPr/>
          <p:nvPr/>
        </p:nvSpPr>
        <p:spPr bwMode="auto">
          <a:xfrm>
            <a:off x="1268523" y="179135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展厅内部</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bwMode="auto">
          <a:xfrm>
            <a:off x="5004724" y="179136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展厅内部</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683568" y="4083918"/>
            <a:ext cx="7916203" cy="102842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角照片，体现展厅内部的整体形象</a:t>
            </a:r>
            <a:endPar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广角模式</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拍摄，照片横拍，比例</a:t>
            </a: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4:3</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55142" y="912940"/>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dirty="0">
              <a:solidFill>
                <a:prstClr val="black"/>
              </a:solidFill>
              <a:ea typeface="微软雅黑" panose="020B0503020204020204" pitchFamily="34" charset="-122"/>
            </a:endParaRPr>
          </a:p>
        </p:txBody>
      </p:sp>
      <p:pic>
        <p:nvPicPr>
          <p:cNvPr id="14" name="Picture 4"/>
          <p:cNvPicPr>
            <a:picLocks noChangeAspect="1" noChangeArrowheads="1"/>
          </p:cNvPicPr>
          <p:nvPr/>
        </p:nvPicPr>
        <p:blipFill>
          <a:blip r:embed="rId1" cstate="screen"/>
          <a:srcRect/>
          <a:stretch>
            <a:fillRect/>
          </a:stretch>
        </p:blipFill>
        <p:spPr bwMode="auto">
          <a:xfrm>
            <a:off x="5297618" y="1288840"/>
            <a:ext cx="2874782"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2" cstate="screen"/>
          <a:srcRect l="329" r="329"/>
          <a:stretch>
            <a:fillRect/>
          </a:stretch>
        </p:blipFill>
        <p:spPr bwMode="auto">
          <a:xfrm>
            <a:off x="941169" y="1285441"/>
            <a:ext cx="288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919763" y="1285439"/>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机修车间</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5297618" y="1285438"/>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钣喷车间</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a:xfrm>
            <a:off x="35496" y="627534"/>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107654" y="664959"/>
          <a:ext cx="8988797" cy="4466516"/>
        </p:xfrm>
        <a:graphic>
          <a:graphicData uri="http://schemas.openxmlformats.org/drawingml/2006/table">
            <a:tbl>
              <a:tblPr/>
              <a:tblGrid>
                <a:gridCol w="973225"/>
                <a:gridCol w="1855171"/>
                <a:gridCol w="6160401"/>
              </a:tblGrid>
              <a:tr h="347181">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endParaRPr lang="zh-CN" altLang="en-US" sz="14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59980">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endParaRPr lang="zh-CN" altLang="en-US" sz="1200" b="0" i="0" u="none" strike="noStrike" dirty="0">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5935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endParaRPr lang="zh-CN" altLang="en-US" sz="1200" b="0" i="0" u="none" strike="noStrike" dirty="0">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弧形 9"/>
          <p:cNvSpPr/>
          <p:nvPr/>
        </p:nvSpPr>
        <p:spPr>
          <a:xfrm rot="17460000">
            <a:off x="5632319" y="2724845"/>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989604"/>
            <a:ext cx="3167624" cy="1953654"/>
            <a:chOff x="7202" y="1103"/>
            <a:chExt cx="4989" cy="3322"/>
          </a:xfrm>
        </p:grpSpPr>
        <p:pic>
          <p:nvPicPr>
            <p:cNvPr id="2" name="图片 1"/>
            <p:cNvPicPr>
              <a:picLocks noChangeAspect="1"/>
            </p:cNvPicPr>
            <p:nvPr/>
          </p:nvPicPr>
          <p:blipFill>
            <a:blip r:embed="rId2"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endPar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endParaRP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endPar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3780253" y="3072762"/>
            <a:ext cx="3455878" cy="1945400"/>
            <a:chOff x="6543" y="4670"/>
            <a:chExt cx="5443" cy="3166"/>
          </a:xfrm>
        </p:grpSpPr>
        <p:pic>
          <p:nvPicPr>
            <p:cNvPr id="13" name="图片 12"/>
            <p:cNvPicPr>
              <a:picLocks noChangeAspect="1"/>
            </p:cNvPicPr>
            <p:nvPr/>
          </p:nvPicPr>
          <p:blipFill>
            <a:blip r:embed="rId2"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endPar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endParaRP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endPar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sp>
        <p:nvSpPr>
          <p:cNvPr id="22" name="弧形 21"/>
          <p:cNvSpPr/>
          <p:nvPr/>
        </p:nvSpPr>
        <p:spPr>
          <a:xfrm rot="16620000">
            <a:off x="5534967" y="2534605"/>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9" name="矩形 8"/>
          <p:cNvSpPr/>
          <p:nvPr/>
        </p:nvSpPr>
        <p:spPr>
          <a:xfrm>
            <a:off x="1144304" y="2727404"/>
            <a:ext cx="2766986" cy="7241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全景图拍摄示意</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资料填写完成后删除本页</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教程</a:t>
            </a:r>
            <a:r>
              <a:rPr lang="en-US" altLang="zh-CN" sz="1800" b="1" kern="100" dirty="0">
                <a:solidFill>
                  <a:srgbClr val="2DCAD1"/>
                </a:solidFill>
                <a:latin typeface="微软雅黑" panose="020B0503020204020204" pitchFamily="34" charset="-122"/>
                <a:ea typeface="微软雅黑" panose="020B0503020204020204" pitchFamily="34" charset="-122"/>
              </a:rPr>
              <a:t>1</a:t>
            </a:r>
            <a:r>
              <a:rPr lang="zh-CN" altLang="en-US" sz="1800" b="1" kern="100" dirty="0">
                <a:solidFill>
                  <a:srgbClr val="2DCAD1"/>
                </a:solidFill>
                <a:latin typeface="微软雅黑" panose="020B0503020204020204" pitchFamily="34" charset="-122"/>
                <a:ea typeface="微软雅黑" panose="020B0503020204020204" pitchFamily="34" charset="-122"/>
              </a:rPr>
              <a:t>：场地照片拍摄教程</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95290" y="1586775"/>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endParaRPr lang="zh-CN" altLang="en-US" sz="1000" dirty="0">
              <a:latin typeface="微软雅黑" panose="020B0503020204020204" pitchFamily="34" charset="-122"/>
              <a:ea typeface="微软雅黑" panose="020B0503020204020204" pitchFamily="34" charset="-122"/>
            </a:endParaRPr>
          </a:p>
        </p:txBody>
      </p:sp>
      <p:sp>
        <p:nvSpPr>
          <p:cNvPr id="3" name="TextBox 8"/>
          <p:cNvSpPr txBox="1"/>
          <p:nvPr/>
        </p:nvSpPr>
        <p:spPr>
          <a:xfrm>
            <a:off x="595290" y="2234847"/>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endParaRPr lang="zh-CN" altLang="en-US" sz="1200" dirty="0">
              <a:latin typeface="微软雅黑" panose="020B0503020204020204" pitchFamily="34" charset="-122"/>
              <a:ea typeface="微软雅黑" panose="020B0503020204020204" pitchFamily="34" charset="-122"/>
            </a:endParaRPr>
          </a:p>
        </p:txBody>
      </p:sp>
      <p:sp>
        <p:nvSpPr>
          <p:cNvPr id="4" name="矩形 3"/>
          <p:cNvSpPr/>
          <p:nvPr/>
        </p:nvSpPr>
        <p:spPr>
          <a:xfrm>
            <a:off x="450927" y="1191348"/>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dirty="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61330" y="599764"/>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endParaRPr lang="zh-CN" altLang="en-US" dirty="0"/>
          </a:p>
        </p:txBody>
      </p:sp>
      <p:sp>
        <p:nvSpPr>
          <p:cNvPr id="6" name="矩形 5"/>
          <p:cNvSpPr/>
          <p:nvPr/>
        </p:nvSpPr>
        <p:spPr>
          <a:xfrm>
            <a:off x="4516956" y="1191348"/>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dirty="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60348" y="1694787"/>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endParaRPr lang="zh-CN" altLang="en-US" sz="1200" dirty="0">
              <a:latin typeface="微软雅黑" panose="020B0503020204020204" pitchFamily="34" charset="-122"/>
              <a:ea typeface="微软雅黑" panose="020B0503020204020204" pitchFamily="34" charset="-122"/>
            </a:endParaRPr>
          </a:p>
        </p:txBody>
      </p:sp>
      <p:sp>
        <p:nvSpPr>
          <p:cNvPr id="8" name="TextBox 8"/>
          <p:cNvSpPr txBox="1"/>
          <p:nvPr/>
        </p:nvSpPr>
        <p:spPr>
          <a:xfrm>
            <a:off x="4677216" y="2445207"/>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endParaRPr lang="zh-CN" altLang="en-US" sz="1200" dirty="0">
              <a:latin typeface="微软雅黑" panose="020B0503020204020204" pitchFamily="34" charset="-122"/>
              <a:ea typeface="微软雅黑" panose="020B0503020204020204" pitchFamily="34" charset="-122"/>
            </a:endParaRPr>
          </a:p>
        </p:txBody>
      </p:sp>
      <p:sp>
        <p:nvSpPr>
          <p:cNvPr id="10" name="矩形 9"/>
          <p:cNvSpPr/>
          <p:nvPr/>
        </p:nvSpPr>
        <p:spPr>
          <a:xfrm>
            <a:off x="204017" y="595817"/>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11" name="矩形 10"/>
          <p:cNvSpPr/>
          <p:nvPr/>
        </p:nvSpPr>
        <p:spPr>
          <a:xfrm>
            <a:off x="317990" y="849733"/>
            <a:ext cx="1516718"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ea typeface="微软雅黑" panose="020B0503020204020204" pitchFamily="34" charset="-122"/>
            </a:endParaRPr>
          </a:p>
        </p:txBody>
      </p:sp>
      <p:sp>
        <p:nvSpPr>
          <p:cNvPr id="9" name="矩形 8"/>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4164" y="2419406"/>
            <a:ext cx="8547766" cy="1186683"/>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如果有多个</a:t>
            </a:r>
            <a:r>
              <a:rPr lang="zh-CN" altLang="en-US" sz="2400" b="1" dirty="0">
                <a:latin typeface="微软雅黑" panose="020B0503020204020204" pitchFamily="34" charset="-122"/>
                <a:ea typeface="微软雅黑" panose="020B0503020204020204" pitchFamily="34" charset="-122"/>
              </a:rPr>
              <a:t>体验中心</a:t>
            </a:r>
            <a:r>
              <a:rPr lang="zh-CN" altLang="en-US" sz="2400" dirty="0">
                <a:latin typeface="微软雅黑" panose="020B0503020204020204" pitchFamily="34" charset="-122"/>
                <a:ea typeface="微软雅黑" panose="020B0503020204020204" pitchFamily="34" charset="-122"/>
              </a:rPr>
              <a:t>候选址，</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请按照“体验中心候选址一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模板逐一反馈，若无则此页删除</a:t>
            </a:r>
            <a:endParaRPr lang="zh-CN" altLang="en-US" sz="2400" dirty="0">
              <a:latin typeface="微软雅黑" panose="020B0503020204020204" pitchFamily="34" charset="-122"/>
              <a:ea typeface="微软雅黑" panose="020B0503020204020204" pitchFamily="34" charset="-122"/>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41526" y="57557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5</a:t>
            </a:r>
            <a:r>
              <a:rPr lang="zh-CN" altLang="en-US" dirty="0"/>
              <a:t>）该店人员架构及配备情况：</a:t>
            </a:r>
            <a:endParaRPr lang="zh-CN" altLang="en-US" dirty="0"/>
          </a:p>
        </p:txBody>
      </p:sp>
      <p:sp>
        <p:nvSpPr>
          <p:cNvPr id="10" name="矩形 9"/>
          <p:cNvSpPr/>
          <p:nvPr/>
        </p:nvSpPr>
        <p:spPr>
          <a:xfrm>
            <a:off x="204017" y="58892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11" name="矩形 10"/>
          <p:cNvSpPr/>
          <p:nvPr/>
        </p:nvSpPr>
        <p:spPr>
          <a:xfrm>
            <a:off x="204017" y="842836"/>
            <a:ext cx="6620680" cy="263353"/>
          </a:xfrm>
          <a:prstGeom prst="rect">
            <a:avLst/>
          </a:prstGeom>
        </p:spPr>
        <p:txBody>
          <a:bodyPr wrap="none" lIns="77925" tIns="38963" rIns="77925" bIns="38963">
            <a:spAutoFit/>
          </a:bodyPr>
          <a:lstStyle/>
          <a:p>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总经理及其他已有候选人员岗位的请填写具体姓名，其他人员只需要提报计划配备人员数量</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ea typeface="微软雅黑" panose="020B0503020204020204" pitchFamily="34" charset="-122"/>
            </a:endParaRPr>
          </a:p>
        </p:txBody>
      </p:sp>
      <p:graphicFrame>
        <p:nvGraphicFramePr>
          <p:cNvPr id="4" name="表格 3"/>
          <p:cNvGraphicFramePr>
            <a:graphicFrameLocks noGrp="1"/>
          </p:cNvGraphicFramePr>
          <p:nvPr/>
        </p:nvGraphicFramePr>
        <p:xfrm>
          <a:off x="1062703" y="1124117"/>
          <a:ext cx="7018593" cy="3967913"/>
        </p:xfrm>
        <a:graphic>
          <a:graphicData uri="http://schemas.openxmlformats.org/drawingml/2006/table">
            <a:tbl>
              <a:tblPr/>
              <a:tblGrid>
                <a:gridCol w="866113"/>
                <a:gridCol w="1451353"/>
                <a:gridCol w="1703763"/>
                <a:gridCol w="1498682"/>
                <a:gridCol w="1498682"/>
              </a:tblGrid>
              <a:tr h="248579">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cPr/>
                </a:tc>
                <a:tc hMerge="1">
                  <a:tcPr/>
                </a:tc>
                <a:tc hMerge="1">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职位</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人员数量配备参考</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计划配备人员数量</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候选人员姓名</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总经理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462">
                <a:tc rowSpan="7">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销售端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销售经理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462">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网销经理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462">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市场经理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分销经理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内训师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试驾专员</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row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售后服务端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服务经理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技术主管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配件经理</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服务顾问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v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机修技师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3748" y="566361"/>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品牌推广策略</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5" name="TextBox 5"/>
          <p:cNvSpPr txBox="1">
            <a:spLocks noChangeArrowheads="1"/>
          </p:cNvSpPr>
          <p:nvPr/>
        </p:nvSpPr>
        <p:spPr bwMode="auto">
          <a:xfrm>
            <a:off x="583864" y="945735"/>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新媒体发展规划；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零售及大客户开发计划（若该工作已开展且取得成绩，请详细表述推广策略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成交规模）；</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2" name="矩形 1"/>
          <p:cNvSpPr/>
          <p:nvPr/>
        </p:nvSpPr>
        <p:spPr>
          <a:xfrm>
            <a:off x="323528" y="160450"/>
            <a:ext cx="201622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四、新店营销规划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nvGraphicFramePr>
        <p:xfrm>
          <a:off x="307572" y="3785568"/>
          <a:ext cx="8252565" cy="1340370"/>
        </p:xfrm>
        <a:graphic>
          <a:graphicData uri="http://schemas.openxmlformats.org/drawingml/2006/table">
            <a:tbl>
              <a:tblPr/>
              <a:tblGrid>
                <a:gridCol w="1886300"/>
                <a:gridCol w="1273253"/>
                <a:gridCol w="1273253"/>
                <a:gridCol w="1273253"/>
                <a:gridCol w="1273253"/>
                <a:gridCol w="1273253"/>
              </a:tblGrid>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零售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网约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出租车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政企</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232174" y="555526"/>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整车销售计划</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5" name="矩形 4"/>
          <p:cNvSpPr/>
          <p:nvPr/>
        </p:nvSpPr>
        <p:spPr>
          <a:xfrm>
            <a:off x="336489" y="834842"/>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2026</a:t>
            </a:r>
            <a:r>
              <a:rPr lang="zh-CN" altLang="en-US" sz="1200" dirty="0">
                <a:latin typeface="微软雅黑" panose="020B0503020204020204" pitchFamily="34" charset="-122"/>
                <a:ea typeface="微软雅黑" panose="020B0503020204020204" pitchFamily="34" charset="-122"/>
              </a:rPr>
              <a:t>年至</a:t>
            </a:r>
            <a:r>
              <a:rPr lang="en-US" altLang="zh-CN" sz="1200" dirty="0">
                <a:latin typeface="微软雅黑" panose="020B0503020204020204" pitchFamily="34" charset="-122"/>
                <a:ea typeface="微软雅黑" panose="020B0503020204020204" pitchFamily="34" charset="-122"/>
              </a:rPr>
              <a:t>2027</a:t>
            </a:r>
            <a:r>
              <a:rPr lang="zh-CN" altLang="en-US" sz="1200" dirty="0">
                <a:latin typeface="微软雅黑" panose="020B0503020204020204" pitchFamily="34" charset="-122"/>
                <a:ea typeface="微软雅黑" panose="020B0503020204020204" pitchFamily="34" charset="-122"/>
              </a:rPr>
              <a:t>年销售规划</a:t>
            </a:r>
            <a:endParaRPr lang="zh-CN" altLang="en-US" sz="1200" dirty="0">
              <a:latin typeface="微软雅黑" panose="020B0503020204020204" pitchFamily="34" charset="-122"/>
              <a:ea typeface="微软雅黑" panose="020B0503020204020204" pitchFamily="34" charset="-122"/>
            </a:endParaRPr>
          </a:p>
        </p:txBody>
      </p:sp>
      <p:sp>
        <p:nvSpPr>
          <p:cNvPr id="6" name="TextBox 6"/>
          <p:cNvSpPr txBox="1"/>
          <p:nvPr/>
        </p:nvSpPr>
        <p:spPr>
          <a:xfrm>
            <a:off x="7625712" y="869850"/>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307571" y="2029554"/>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2026</a:t>
            </a:r>
            <a:r>
              <a:rPr lang="zh-CN" altLang="en-US" sz="1200" dirty="0">
                <a:latin typeface="微软雅黑" panose="020B0503020204020204" pitchFamily="34" charset="-122"/>
                <a:ea typeface="微软雅黑" panose="020B0503020204020204" pitchFamily="34" charset="-122"/>
              </a:rPr>
              <a:t>年销售目标月度分解</a:t>
            </a:r>
            <a:endParaRPr lang="zh-CN" altLang="en-US" sz="1200" dirty="0">
              <a:latin typeface="微软雅黑" panose="020B0503020204020204" pitchFamily="34" charset="-122"/>
              <a:ea typeface="微软雅黑" panose="020B0503020204020204" pitchFamily="34" charset="-122"/>
            </a:endParaRPr>
          </a:p>
        </p:txBody>
      </p:sp>
      <p:sp>
        <p:nvSpPr>
          <p:cNvPr id="9" name="TextBox 10"/>
          <p:cNvSpPr txBox="1"/>
          <p:nvPr/>
        </p:nvSpPr>
        <p:spPr>
          <a:xfrm>
            <a:off x="7321746" y="2009034"/>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336489" y="3505756"/>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2026</a:t>
            </a:r>
            <a:r>
              <a:rPr lang="zh-CN" altLang="en-US" sz="1200" dirty="0">
                <a:latin typeface="微软雅黑" panose="020B0503020204020204" pitchFamily="34" charset="-122"/>
                <a:ea typeface="微软雅黑" panose="020B0503020204020204" pitchFamily="34" charset="-122"/>
              </a:rPr>
              <a:t>年销售目标按店分解</a:t>
            </a:r>
            <a:endParaRPr lang="zh-CN" altLang="en-US" sz="1200" dirty="0">
              <a:latin typeface="微软雅黑" panose="020B0503020204020204" pitchFamily="34" charset="-122"/>
              <a:ea typeface="微软雅黑" panose="020B0503020204020204" pitchFamily="34" charset="-122"/>
            </a:endParaRPr>
          </a:p>
        </p:txBody>
      </p:sp>
      <p:graphicFrame>
        <p:nvGraphicFramePr>
          <p:cNvPr id="14" name="表格 13"/>
          <p:cNvGraphicFramePr>
            <a:graphicFrameLocks noGrp="1"/>
          </p:cNvGraphicFramePr>
          <p:nvPr/>
        </p:nvGraphicFramePr>
        <p:xfrm>
          <a:off x="324879" y="1109149"/>
          <a:ext cx="8207560" cy="879267"/>
        </p:xfrm>
        <a:graphic>
          <a:graphicData uri="http://schemas.openxmlformats.org/drawingml/2006/table">
            <a:tbl>
              <a:tblPr/>
              <a:tblGrid>
                <a:gridCol w="1641512"/>
                <a:gridCol w="1641512"/>
                <a:gridCol w="1641512"/>
                <a:gridCol w="1641512"/>
                <a:gridCol w="1641512"/>
              </a:tblGrid>
              <a:tr h="293089">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2028</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93089">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089">
                <a:tc vMerge="1">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307573" y="2283718"/>
          <a:ext cx="8252554" cy="1158241"/>
        </p:xfrm>
        <a:graphic>
          <a:graphicData uri="http://schemas.openxmlformats.org/drawingml/2006/table">
            <a:tbl>
              <a:tblPr/>
              <a:tblGrid>
                <a:gridCol w="881775"/>
                <a:gridCol w="566983"/>
                <a:gridCol w="566983"/>
                <a:gridCol w="566983"/>
                <a:gridCol w="566983"/>
                <a:gridCol w="566983"/>
                <a:gridCol w="566983"/>
                <a:gridCol w="566983"/>
                <a:gridCol w="566983"/>
                <a:gridCol w="566983"/>
                <a:gridCol w="566983"/>
                <a:gridCol w="566983"/>
                <a:gridCol w="566983"/>
                <a:gridCol w="566983"/>
              </a:tblGrid>
              <a:tr h="206829">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a:tc>
                <a:tc hMerge="1">
                  <a:tcPr/>
                </a:tc>
                <a:tc hMerge="1">
                  <a:tcPr/>
                </a:tc>
                <a:tc hMerge="1">
                  <a:tcPr/>
                </a:tc>
                <a:tc hMerge="1">
                  <a:tcPr/>
                </a:tc>
                <a:tc hMerge="1">
                  <a:tcPr/>
                </a:tc>
                <a:tc hMerge="1">
                  <a:tcPr/>
                </a:tc>
                <a:tc hMerge="1">
                  <a:tcPr/>
                </a:tc>
                <a:tc hMerge="1">
                  <a:tcPr/>
                </a:tc>
                <a:tc hMerge="1">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37853">
                <a:tc vMerge="1">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cPr/>
                </a:tc>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2" name="TextBox 10"/>
          <p:cNvSpPr txBox="1"/>
          <p:nvPr/>
        </p:nvSpPr>
        <p:spPr>
          <a:xfrm>
            <a:off x="7321746" y="3505756"/>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endParaRPr lang="zh-CN" altLang="en-US" sz="1200" dirty="0">
              <a:latin typeface="微软雅黑" panose="020B0503020204020204" pitchFamily="34" charset="-122"/>
              <a:ea typeface="微软雅黑" panose="020B0503020204020204" pitchFamily="34" charset="-122"/>
            </a:endParaRPr>
          </a:p>
        </p:txBody>
      </p:sp>
      <p:sp>
        <p:nvSpPr>
          <p:cNvPr id="8" name="矩形 7"/>
          <p:cNvSpPr/>
          <p:nvPr/>
        </p:nvSpPr>
        <p:spPr>
          <a:xfrm>
            <a:off x="323528" y="160450"/>
            <a:ext cx="201622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四、新店营销规划</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endParaRPr lang="zh-CN" altLang="en-US" sz="1200" dirty="0">
              <a:latin typeface="微软雅黑" panose="020B0503020204020204" pitchFamily="34" charset="-122"/>
              <a:ea typeface="微软雅黑" panose="020B0503020204020204" pitchFamily="34" charset="-122"/>
            </a:endParaRPr>
          </a:p>
        </p:txBody>
      </p:sp>
      <p:sp>
        <p:nvSpPr>
          <p:cNvPr id="4" name="矩形 3"/>
          <p:cNvSpPr/>
          <p:nvPr/>
        </p:nvSpPr>
        <p:spPr>
          <a:xfrm>
            <a:off x="323528" y="158943"/>
            <a:ext cx="1584176"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五、盈亏分析</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5051" y="411511"/>
            <a:ext cx="8793246" cy="4733808"/>
          </a:xfrm>
          <a:prstGeom prst="rect">
            <a:avLst/>
          </a:prstGeom>
        </p:spPr>
        <p:txBody>
          <a:bodyPr wrap="square" lIns="77925" tIns="38963" rIns="77925" bIns="38963">
            <a:spAutoFit/>
          </a:bodyPr>
          <a:lstStyle/>
          <a:p>
            <a:pPr marL="292100" indent="-292100" algn="just">
              <a:lnSpc>
                <a:spcPct val="150000"/>
              </a:lnSpc>
              <a:buFont typeface="+mj-lt"/>
              <a:buAutoNum type="arabicPeriod"/>
            </a:pP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algn="just">
              <a:lnSpc>
                <a:spcPct val="150000"/>
              </a:lnSpc>
            </a:pPr>
            <a:endParaRPr lang="en-US" altLang="zh-CN" sz="1000" dirty="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solidFill>
                  <a:prstClr val="black"/>
                </a:solidFill>
                <a:latin typeface="微软雅黑" panose="020B0503020204020204" pitchFamily="34" charset="-122"/>
                <a:ea typeface="微软雅黑" panose="020B0503020204020204" pitchFamily="34" charset="-122"/>
              </a:rPr>
              <a:t>广汽埃安新能源汽车股份有限公司：</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algn="just">
              <a:lnSpc>
                <a:spcPct val="150000"/>
              </a:lnSpc>
            </a:pPr>
            <a:r>
              <a:rPr lang="zh-CN" altLang="en-US" sz="1000" dirty="0">
                <a:solidFill>
                  <a:prstClr val="black"/>
                </a:solidFill>
                <a:latin typeface="微软雅黑" panose="020B0503020204020204" pitchFamily="34" charset="-122"/>
                <a:ea typeface="微软雅黑" panose="020B0503020204020204" pitchFamily="34" charset="-122"/>
              </a:rPr>
              <a:t>        关于本次建店申请，我司作出以下承诺：</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申请公司承诺提</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供申请书所要求的全部真实有效资料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如因资料的不完整、不真实等造成对申请公司</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做</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出不利的判断</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一切责任由申请公司承担</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申请公司声明按本申请书要求所提供的所有资料和信息都是真实的，且保证按本申请书内容履行</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。如发现</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申请公司提交的相关申请资料中如有错误或虚假内容</a:t>
            </a:r>
            <a:r>
              <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或者实际开展实施的投资行为与申请书不一致</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等</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情形，</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将有权决定拒绝其申请或者取消其经销商认定资格或立即终止由</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与其签署的任何协议</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申请公司同意自行承担申请过程中所产生的一切义务和费用</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申请公司同意</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对认为有必要核对的资料进行</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核查，</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而不被认为这是对其权利的侵犯</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鉴于</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承诺对申请者的所有资料保密，申请公司在申请过程中向</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所提供的所有文件（原件或复印件）、图片等所有资料，在今后将成为</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的财产并由</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保管</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在申请过程中，若</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需要申请公司提供额外资料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辅助</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判断是否批准其申请的依据，申请公司</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需配合</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提供。否则，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有权拒绝其申请</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申请公司应保证具备履行后续合作事宜要求的独立的决策能力和履行能力。</a:t>
            </a:r>
            <a:endParaRPr lang="en-US"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454660" indent="227330" algn="just">
              <a:lnSpc>
                <a:spcPct val="125000"/>
              </a:lnSpc>
            </a:pP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申请公司</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盖章</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454660" indent="227330"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法人</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董事长</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签名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indent="681990"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日</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期 ：</a:t>
            </a:r>
            <a:r>
              <a:rPr lang="en-US" altLang="zh-CN" sz="1000" u="sng"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年</a:t>
            </a:r>
            <a:r>
              <a:rPr lang="zh-CN" altLang="en-US" sz="1000" u="sng"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月</a:t>
            </a:r>
            <a:r>
              <a:rPr lang="zh-CN" altLang="en-US" sz="1000" u="sng"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日</a:t>
            </a:r>
            <a:r>
              <a:rPr lang="en-US" altLang="zh-CN" sz="1000" u="sng" kern="100" dirty="0">
                <a:solidFill>
                  <a:prstClr val="black"/>
                </a:solidFill>
                <a:latin typeface="微软雅黑" panose="020B0503020204020204" pitchFamily="34" charset="-122"/>
                <a:ea typeface="微软雅黑" panose="020B0503020204020204" pitchFamily="34" charset="-122"/>
                <a:cs typeface="Arial Unicode MS" panose="020B0604020202020204" charset="-122"/>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2850055"/>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TextBox 4"/>
          <p:cNvSpPr txBox="1"/>
          <p:nvPr/>
        </p:nvSpPr>
        <p:spPr>
          <a:xfrm>
            <a:off x="2540" y="452449"/>
            <a:ext cx="9118600" cy="499624"/>
          </a:xfrm>
          <a:prstGeom prst="rect">
            <a:avLst/>
          </a:prstGeom>
          <a:noFill/>
        </p:spPr>
        <p:txBody>
          <a:bodyPr wrap="square" rtlCol="0">
            <a:spAutoFit/>
          </a:bodyPr>
          <a:lstStyle/>
          <a:p>
            <a:pPr algn="ctr" defTabSz="914400">
              <a:lnSpc>
                <a:spcPct val="150000"/>
              </a:lnSpc>
            </a:pPr>
            <a:r>
              <a:rPr lang="zh-CN" altLang="en-US" sz="2000" b="1" dirty="0">
                <a:solidFill>
                  <a:prstClr val="black"/>
                </a:solidFill>
                <a:latin typeface="微软雅黑" panose="020B0503020204020204" pitchFamily="34" charset="-122"/>
                <a:ea typeface="微软雅黑" panose="020B0503020204020204" pitchFamily="34" charset="-122"/>
              </a:rPr>
              <a:t>申请公司声明</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23528" y="158943"/>
            <a:ext cx="1799590" cy="396583"/>
          </a:xfrm>
          <a:prstGeom prst="rect">
            <a:avLst/>
          </a:prstGeom>
        </p:spPr>
        <p:txBody>
          <a:bodyPr wrap="square" anchor="ctr" anchorCtr="0">
            <a:spAutoFit/>
          </a:bodyPr>
          <a:lstStyle/>
          <a:p>
            <a:pPr>
              <a:lnSpc>
                <a:spcPct val="120000"/>
              </a:lnSpc>
              <a:spcAft>
                <a:spcPts val="0"/>
              </a:spcAft>
              <a:defRPr/>
            </a:pPr>
            <a:r>
              <a:rPr lang="zh-CN" altLang="en-US" sz="1800" b="1" kern="100" dirty="0">
                <a:solidFill>
                  <a:srgbClr val="2DCAD1"/>
                </a:solidFill>
                <a:latin typeface="微软雅黑" panose="020B0503020204020204" pitchFamily="34" charset="-122"/>
                <a:ea typeface="微软雅黑" panose="020B0503020204020204" pitchFamily="34" charset="-122"/>
              </a:rPr>
              <a:t>申请公司申明</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172" y="629561"/>
            <a:ext cx="8593839" cy="3310341"/>
          </a:xfrm>
          <a:prstGeom prst="rect">
            <a:avLst/>
          </a:prstGeom>
        </p:spPr>
        <p:txBody>
          <a:bodyPr wrap="square" lIns="77925" tIns="38963" rIns="77925" bIns="38963">
            <a:spAutoFit/>
          </a:bodyPr>
          <a:lstStyle/>
          <a:p>
            <a:pPr algn="just">
              <a:lnSpc>
                <a:spcPct val="150000"/>
              </a:lnSpc>
            </a:pPr>
            <a:r>
              <a:rPr lang="zh-CN" altLang="zh-CN" sz="1000" b="1" kern="100" dirty="0">
                <a:solidFill>
                  <a:srgbClr val="2DCAD1"/>
                </a:solidFill>
                <a:latin typeface="微软雅黑" panose="020B0503020204020204" pitchFamily="34" charset="-122"/>
                <a:ea typeface="微软雅黑" panose="020B0503020204020204" pitchFamily="34" charset="-122"/>
              </a:rPr>
              <a:t>【附表】</a:t>
            </a:r>
            <a:endParaRPr lang="zh-CN" altLang="zh-CN" sz="900" kern="100" dirty="0">
              <a:solidFill>
                <a:srgbClr val="2DCAD1"/>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endParaRPr lang="zh-CN"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endParaRPr lang="zh-CN"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endParaRPr lang="zh-CN"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endParaRPr lang="zh-CN"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endParaRPr lang="zh-CN"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关于建设</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endParaRPr lang="zh-CN"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323528" y="186194"/>
            <a:ext cx="2016224"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六、需提供的附件</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11756" y="716771"/>
          <a:ext cx="8680720" cy="1622190"/>
        </p:xfrm>
        <a:graphic>
          <a:graphicData uri="http://schemas.openxmlformats.org/drawingml/2006/table">
            <a:tbl>
              <a:tblPr/>
              <a:tblGrid>
                <a:gridCol w="993875"/>
                <a:gridCol w="722782"/>
                <a:gridCol w="814104"/>
                <a:gridCol w="618538"/>
                <a:gridCol w="611453"/>
                <a:gridCol w="614996"/>
                <a:gridCol w="614996"/>
                <a:gridCol w="614996"/>
                <a:gridCol w="614996"/>
                <a:gridCol w="614996"/>
                <a:gridCol w="614996"/>
                <a:gridCol w="614996"/>
                <a:gridCol w="614996"/>
              </a:tblGrid>
              <a:tr h="0">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类别</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级别</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面宽</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r>
                        <a:rPr lang="en-US" altLang="zh-CN" sz="800" b="1" i="0" u="none" strike="noStrike" dirty="0">
                          <a:solidFill>
                            <a:schemeClr val="bg1"/>
                          </a:solidFill>
                          <a:effectLst/>
                          <a:latin typeface="微软雅黑" panose="020B0503020204020204" pitchFamily="34" charset="-122"/>
                          <a:ea typeface="微软雅黑" panose="020B0503020204020204" pitchFamily="34" charset="-122"/>
                        </a:rPr>
                        <a:t>m</a:t>
                      </a: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总面积</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销售</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部分（㎡）</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a:noFill/>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3">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endParaRPr lang="zh-CN" altLang="en-US" sz="2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a:noFill/>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cPr/>
                </a:tc>
                <a:tc hMerge="1">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售后</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部分（㎡）</a:t>
                      </a:r>
                      <a:endPar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endParaRPr lang="zh-CN" altLang="en-US" sz="1100" dirty="0"/>
                    </a:p>
                  </a:txBody>
                  <a:tcPr marL="4826" marR="4826" marT="4826"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售后钣喷共享（㎡）</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工位</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（不含四轮、</a:t>
                      </a:r>
                      <a:endParaRPr lang="zh-CN" altLang="en-US" sz="5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大梁校正、</a:t>
                      </a:r>
                      <a:endParaRPr lang="zh-CN" altLang="en-US" sz="5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烤漆房）</a:t>
                      </a:r>
                      <a:endParaRPr lang="en-US" altLang="zh-CN" sz="5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r>
              <a:tr h="379675">
                <a:tc vMerge="1">
                  <a:tcPr/>
                </a:tc>
                <a:tc vMerge="1">
                  <a:tcPr/>
                </a:tc>
                <a:tc vMerge="1">
                  <a:tcPr/>
                </a:tc>
                <a:tc vMerge="1">
                  <a:tcPr/>
                </a:tc>
                <a:tc vMerge="1">
                  <a:tcPr/>
                </a:tc>
                <a:tc>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功能区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办公区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cPr/>
                </a:tc>
                <a:tc>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功能区</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marL="0" marR="0" indent="0" algn="ctr" defTabSz="685800" rtl="0" eaLnBrk="1" fontAlgn="auto" latinLnBrk="0" hangingPunct="1">
                        <a:lnSpc>
                          <a:spcPct val="100000"/>
                        </a:lnSpc>
                        <a:spcBef>
                          <a:spcPts val="0"/>
                        </a:spcBef>
                        <a:spcAft>
                          <a:spcPts val="0"/>
                        </a:spcAft>
                        <a:buClrTx/>
                        <a:buSzTx/>
                        <a:buFontTx/>
                        <a:buNone/>
                        <a:defRPr/>
                      </a:pP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一层、二层</a:t>
                      </a: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 （㎡）</a:t>
                      </a:r>
                      <a:endPar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defRPr>
                      </a:lvl1pPr>
                      <a:lvl2pPr marL="371475" algn="l" defTabSz="742950" rtl="0" eaLnBrk="1" latinLnBrk="0" hangingPunct="1">
                        <a:defRPr sz="1465" kern="1200">
                          <a:solidFill>
                            <a:schemeClr val="tx1"/>
                          </a:solidFill>
                          <a:latin typeface="等线"/>
                        </a:defRPr>
                      </a:lvl2pPr>
                      <a:lvl3pPr marL="742950" algn="l" defTabSz="742950" rtl="0" eaLnBrk="1" latinLnBrk="0" hangingPunct="1">
                        <a:defRPr sz="1465" kern="1200">
                          <a:solidFill>
                            <a:schemeClr val="tx1"/>
                          </a:solidFill>
                          <a:latin typeface="等线"/>
                        </a:defRPr>
                      </a:lvl3pPr>
                      <a:lvl4pPr marL="1114425" algn="l" defTabSz="742950" rtl="0" eaLnBrk="1" latinLnBrk="0" hangingPunct="1">
                        <a:defRPr sz="1465" kern="1200">
                          <a:solidFill>
                            <a:schemeClr val="tx1"/>
                          </a:solidFill>
                          <a:latin typeface="等线"/>
                        </a:defRPr>
                      </a:lvl4pPr>
                      <a:lvl5pPr marL="1485900" algn="l" defTabSz="742950" rtl="0" eaLnBrk="1" latinLnBrk="0" hangingPunct="1">
                        <a:defRPr sz="1465" kern="1200">
                          <a:solidFill>
                            <a:schemeClr val="tx1"/>
                          </a:solidFill>
                          <a:latin typeface="等线"/>
                        </a:defRPr>
                      </a:lvl5pPr>
                      <a:lvl6pPr marL="1858010" algn="l" defTabSz="742950" rtl="0" eaLnBrk="1" latinLnBrk="0" hangingPunct="1">
                        <a:defRPr sz="1465" kern="1200">
                          <a:solidFill>
                            <a:schemeClr val="tx1"/>
                          </a:solidFill>
                          <a:latin typeface="等线"/>
                        </a:defRPr>
                      </a:lvl6pPr>
                      <a:lvl7pPr marL="2229485" algn="l" defTabSz="742950" rtl="0" eaLnBrk="1" latinLnBrk="0" hangingPunct="1">
                        <a:defRPr sz="1465" kern="1200">
                          <a:solidFill>
                            <a:schemeClr val="tx1"/>
                          </a:solidFill>
                          <a:latin typeface="等线"/>
                        </a:defRPr>
                      </a:lvl7pPr>
                      <a:lvl8pPr marL="2600960" algn="l" defTabSz="742950" rtl="0" eaLnBrk="1" latinLnBrk="0" hangingPunct="1">
                        <a:defRPr sz="1465" kern="1200">
                          <a:solidFill>
                            <a:schemeClr val="tx1"/>
                          </a:solidFill>
                          <a:latin typeface="等线"/>
                        </a:defRPr>
                      </a:lvl8pPr>
                      <a:lvl9pPr marL="2973070" algn="l" defTabSz="742950" rtl="0" eaLnBrk="1" latinLnBrk="0" hangingPunct="1">
                        <a:defRPr sz="1465" kern="1200">
                          <a:solidFill>
                            <a:schemeClr val="tx1"/>
                          </a:solidFill>
                          <a:latin typeface="等线"/>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车间</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endParaRPr lang="zh-CN" altLang="en-US"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cPr/>
                </a:tc>
                <a:tc vMerge="1">
                  <a:tcPr/>
                </a:tc>
              </a:tr>
              <a:tr h="356683">
                <a:tc rowSpan="3">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体验中心</a:t>
                      </a:r>
                      <a:endParaRPr lang="en-US" altLang="zh-CN"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A1</a:t>
                      </a:r>
                      <a:endParaRPr 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28</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2180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980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240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140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1200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356683">
                <a:tc vMerge="1">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A2</a:t>
                      </a:r>
                      <a:endParaRPr 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25</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1500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420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180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160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640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550</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r h="356683">
                <a:tc vMerge="1">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kern="1200" dirty="0">
                          <a:solidFill>
                            <a:schemeClr val="tx1"/>
                          </a:solidFill>
                          <a:effectLst/>
                          <a:latin typeface="微软雅黑" panose="020B0503020204020204" pitchFamily="34" charset="-122"/>
                          <a:ea typeface="微软雅黑" panose="020B0503020204020204" pitchFamily="34" charset="-122"/>
                          <a:cs typeface="+mn-cs"/>
                        </a:rPr>
                        <a:t>A3</a:t>
                      </a:r>
                      <a:endParaRPr lang="en-US" sz="800" b="1"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450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260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2">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190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550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110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440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400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bl>
          </a:graphicData>
        </a:graphic>
      </p:graphicFrame>
      <p:sp>
        <p:nvSpPr>
          <p:cNvPr id="2" name="矩形 1"/>
          <p:cNvSpPr/>
          <p:nvPr/>
        </p:nvSpPr>
        <p:spPr>
          <a:xfrm>
            <a:off x="323528" y="186194"/>
            <a:ext cx="3240360"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七、附件：广汽埃安建店标准</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467866" y="4706028"/>
            <a:ext cx="8224242" cy="376832"/>
          </a:xfrm>
          <a:prstGeom prst="rect">
            <a:avLst/>
          </a:prstGeom>
          <a:solidFill>
            <a:schemeClr val="bg1"/>
          </a:solidFill>
          <a:ln>
            <a:solidFill>
              <a:srgbClr val="00A5AE"/>
            </a:solidFill>
          </a:ln>
        </p:spPr>
        <p:txBody>
          <a:bodyPr wrap="square" lIns="103885" tIns="51942" rIns="103885" bIns="51942" rtlCol="0">
            <a:spAutoFit/>
          </a:bodyPr>
          <a:lstStyle/>
          <a:p>
            <a:pPr defTabSz="914400">
              <a:lnSpc>
                <a:spcPct val="150000"/>
              </a:lnSpc>
            </a:pPr>
            <a:r>
              <a:rPr lang="zh-CN" altLang="en-US" sz="1335" dirty="0">
                <a:solidFill>
                  <a:srgbClr val="00A5AE"/>
                </a:solidFill>
                <a:latin typeface="微软雅黑" panose="020B0503020204020204" pitchFamily="34" charset="-122"/>
                <a:ea typeface="微软雅黑" panose="020B0503020204020204" pitchFamily="34" charset="-122"/>
              </a:rPr>
              <a:t>备注：本页</a:t>
            </a:r>
            <a:r>
              <a:rPr lang="en-US" altLang="zh-CN" sz="1335" dirty="0">
                <a:solidFill>
                  <a:srgbClr val="00A5AE"/>
                </a:solidFill>
                <a:latin typeface="微软雅黑" panose="020B0503020204020204" pitchFamily="34" charset="-122"/>
                <a:ea typeface="微软雅黑" panose="020B0503020204020204" pitchFamily="34" charset="-122"/>
              </a:rPr>
              <a:t>logo</a:t>
            </a:r>
            <a:r>
              <a:rPr lang="zh-CN" altLang="en-US" sz="1335" dirty="0">
                <a:solidFill>
                  <a:srgbClr val="00A5AE"/>
                </a:solidFill>
                <a:latin typeface="微软雅黑" panose="020B0503020204020204" pitchFamily="34" charset="-122"/>
                <a:ea typeface="微软雅黑" panose="020B0503020204020204" pitchFamily="34" charset="-122"/>
              </a:rPr>
              <a:t>用于候选卫星图地图标注</a:t>
            </a:r>
            <a:endParaRPr lang="zh-CN" altLang="en-US" sz="1335" dirty="0">
              <a:solidFill>
                <a:srgbClr val="00A5AE"/>
              </a:solidFill>
              <a:latin typeface="微软雅黑" panose="020B0503020204020204" pitchFamily="34" charset="-122"/>
              <a:ea typeface="微软雅黑" panose="020B0503020204020204" pitchFamily="34" charset="-122"/>
            </a:endParaRPr>
          </a:p>
        </p:txBody>
      </p:sp>
      <p:sp>
        <p:nvSpPr>
          <p:cNvPr id="3" name="圆角矩形 55"/>
          <p:cNvSpPr>
            <a:spLocks noChangeArrowheads="1"/>
          </p:cNvSpPr>
          <p:nvPr/>
        </p:nvSpPr>
        <p:spPr bwMode="auto">
          <a:xfrm>
            <a:off x="395536" y="613659"/>
            <a:ext cx="8424936" cy="4049195"/>
          </a:xfrm>
          <a:prstGeom prst="roundRect">
            <a:avLst>
              <a:gd name="adj" fmla="val 3713"/>
            </a:avLst>
          </a:prstGeom>
          <a:solidFill>
            <a:schemeClr val="bg1"/>
          </a:solidFill>
          <a:ln w="12700" algn="ctr">
            <a:solidFill>
              <a:srgbClr val="00A5AE"/>
            </a:solidFill>
            <a:round/>
          </a:ln>
        </p:spPr>
        <p:txBody>
          <a:bodyPr lIns="73041" tIns="36519" rIns="73041" bIns="3651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endParaRPr lang="zh-CN" altLang="en-US" sz="2400" dirty="0">
              <a:solidFill>
                <a:prstClr val="black"/>
              </a:solidFill>
              <a:ea typeface="微软雅黑" panose="020B0503020204020204" pitchFamily="34" charset="-122"/>
            </a:endParaRPr>
          </a:p>
        </p:txBody>
      </p:sp>
      <p:pic>
        <p:nvPicPr>
          <p:cNvPr id="52" name="Picture 2"/>
          <p:cNvPicPr>
            <a:picLocks noChangeAspect="1" noChangeArrowheads="1"/>
          </p:cNvPicPr>
          <p:nvPr/>
        </p:nvPicPr>
        <p:blipFill>
          <a:blip r:embed="rId1" cstate="email"/>
          <a:srcRect/>
          <a:stretch>
            <a:fillRect/>
          </a:stretch>
        </p:blipFill>
        <p:spPr bwMode="auto">
          <a:xfrm>
            <a:off x="6531829" y="898896"/>
            <a:ext cx="329348" cy="31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2" cstate="print"/>
          <a:srcRect/>
          <a:stretch>
            <a:fillRect/>
          </a:stretch>
        </p:blipFill>
        <p:spPr bwMode="auto">
          <a:xfrm>
            <a:off x="2743147" y="1327359"/>
            <a:ext cx="777457" cy="13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6"/>
          <p:cNvPicPr>
            <a:picLocks noChangeAspect="1" noChangeArrowheads="1"/>
          </p:cNvPicPr>
          <p:nvPr/>
        </p:nvPicPr>
        <p:blipFill>
          <a:blip r:embed="rId3" cstate="email"/>
          <a:srcRect/>
          <a:stretch>
            <a:fillRect/>
          </a:stretch>
        </p:blipFill>
        <p:spPr bwMode="auto">
          <a:xfrm>
            <a:off x="7908577" y="1296285"/>
            <a:ext cx="797805" cy="124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1" descr="E:\广汽传祺\开拓系\汽车商标\奇瑞.png"/>
          <p:cNvPicPr>
            <a:picLocks noChangeAspect="1" noChangeArrowheads="1"/>
          </p:cNvPicPr>
          <p:nvPr/>
        </p:nvPicPr>
        <p:blipFill>
          <a:blip r:embed="rId4" cstate="email"/>
          <a:srcRect/>
          <a:stretch>
            <a:fillRect/>
          </a:stretch>
        </p:blipFill>
        <p:spPr bwMode="auto">
          <a:xfrm>
            <a:off x="5424048" y="895954"/>
            <a:ext cx="349471" cy="21526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5" cstate="email"/>
          <a:srcRect/>
          <a:stretch>
            <a:fillRect/>
          </a:stretch>
        </p:blipFill>
        <p:spPr bwMode="auto">
          <a:xfrm>
            <a:off x="2771800" y="841968"/>
            <a:ext cx="360312" cy="42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图片 65"/>
          <p:cNvPicPr>
            <a:picLocks noChangeAspect="1"/>
          </p:cNvPicPr>
          <p:nvPr/>
        </p:nvPicPr>
        <p:blipFill>
          <a:blip r:embed="rId6" cstate="screen"/>
          <a:stretch>
            <a:fillRect/>
          </a:stretch>
        </p:blipFill>
        <p:spPr>
          <a:xfrm>
            <a:off x="683137" y="1864904"/>
            <a:ext cx="784734" cy="371790"/>
          </a:xfrm>
          <a:prstGeom prst="rect">
            <a:avLst/>
          </a:prstGeom>
        </p:spPr>
      </p:pic>
      <p:pic>
        <p:nvPicPr>
          <p:cNvPr id="67" name="图片 66"/>
          <p:cNvPicPr>
            <a:picLocks noChangeAspect="1"/>
          </p:cNvPicPr>
          <p:nvPr/>
        </p:nvPicPr>
        <p:blipFill>
          <a:blip r:embed="rId7" cstate="screen"/>
          <a:stretch>
            <a:fillRect/>
          </a:stretch>
        </p:blipFill>
        <p:spPr>
          <a:xfrm>
            <a:off x="1648899" y="1826610"/>
            <a:ext cx="688172" cy="371790"/>
          </a:xfrm>
          <a:prstGeom prst="rect">
            <a:avLst/>
          </a:prstGeom>
        </p:spPr>
      </p:pic>
      <p:pic>
        <p:nvPicPr>
          <p:cNvPr id="68" name="图片 67"/>
          <p:cNvPicPr>
            <a:picLocks noChangeAspect="1"/>
          </p:cNvPicPr>
          <p:nvPr/>
        </p:nvPicPr>
        <p:blipFill>
          <a:blip r:embed="rId8" cstate="screen"/>
          <a:stretch>
            <a:fillRect/>
          </a:stretch>
        </p:blipFill>
        <p:spPr>
          <a:xfrm>
            <a:off x="2555122" y="1820902"/>
            <a:ext cx="806281" cy="371790"/>
          </a:xfrm>
          <a:prstGeom prst="rect">
            <a:avLst/>
          </a:prstGeom>
        </p:spPr>
      </p:pic>
      <p:pic>
        <p:nvPicPr>
          <p:cNvPr id="8" name="图片 7"/>
          <p:cNvPicPr>
            <a:picLocks noChangeAspect="1"/>
          </p:cNvPicPr>
          <p:nvPr/>
        </p:nvPicPr>
        <p:blipFill>
          <a:blip r:embed="rId9"/>
          <a:stretch>
            <a:fillRect/>
          </a:stretch>
        </p:blipFill>
        <p:spPr>
          <a:xfrm>
            <a:off x="6888650" y="898897"/>
            <a:ext cx="301065" cy="318170"/>
          </a:xfrm>
          <a:prstGeom prst="rect">
            <a:avLst/>
          </a:prstGeom>
        </p:spPr>
      </p:pic>
      <p:pic>
        <p:nvPicPr>
          <p:cNvPr id="12" name="图片 11"/>
          <p:cNvPicPr>
            <a:picLocks noChangeAspect="1"/>
          </p:cNvPicPr>
          <p:nvPr/>
        </p:nvPicPr>
        <p:blipFill>
          <a:blip r:embed="rId10"/>
          <a:stretch>
            <a:fillRect/>
          </a:stretch>
        </p:blipFill>
        <p:spPr>
          <a:xfrm>
            <a:off x="8171442" y="904069"/>
            <a:ext cx="239945" cy="279547"/>
          </a:xfrm>
          <a:prstGeom prst="rect">
            <a:avLst/>
          </a:prstGeom>
        </p:spPr>
      </p:pic>
      <p:pic>
        <p:nvPicPr>
          <p:cNvPr id="13" name="图片 12"/>
          <p:cNvPicPr>
            <a:picLocks noChangeAspect="1"/>
          </p:cNvPicPr>
          <p:nvPr/>
        </p:nvPicPr>
        <p:blipFill>
          <a:blip r:embed="rId11"/>
          <a:stretch>
            <a:fillRect/>
          </a:stretch>
        </p:blipFill>
        <p:spPr>
          <a:xfrm>
            <a:off x="3505142" y="1789326"/>
            <a:ext cx="461509" cy="473983"/>
          </a:xfrm>
          <a:prstGeom prst="rect">
            <a:avLst/>
          </a:prstGeom>
        </p:spPr>
      </p:pic>
      <p:pic>
        <p:nvPicPr>
          <p:cNvPr id="15" name="图片 14"/>
          <p:cNvPicPr>
            <a:picLocks noChangeAspect="1"/>
          </p:cNvPicPr>
          <p:nvPr/>
        </p:nvPicPr>
        <p:blipFill>
          <a:blip r:embed="rId12"/>
          <a:stretch>
            <a:fillRect/>
          </a:stretch>
        </p:blipFill>
        <p:spPr>
          <a:xfrm>
            <a:off x="4191103" y="1782535"/>
            <a:ext cx="319755" cy="510873"/>
          </a:xfrm>
          <a:prstGeom prst="rect">
            <a:avLst/>
          </a:prstGeom>
        </p:spPr>
      </p:pic>
      <p:pic>
        <p:nvPicPr>
          <p:cNvPr id="19" name="图片 18"/>
          <p:cNvPicPr>
            <a:picLocks noChangeAspect="1"/>
          </p:cNvPicPr>
          <p:nvPr/>
        </p:nvPicPr>
        <p:blipFill>
          <a:blip r:embed="rId13"/>
          <a:stretch>
            <a:fillRect/>
          </a:stretch>
        </p:blipFill>
        <p:spPr>
          <a:xfrm>
            <a:off x="4758247" y="1789326"/>
            <a:ext cx="455524" cy="465114"/>
          </a:xfrm>
          <a:prstGeom prst="rect">
            <a:avLst/>
          </a:prstGeom>
        </p:spPr>
      </p:pic>
      <p:pic>
        <p:nvPicPr>
          <p:cNvPr id="71" name="Picture 77" descr="6a22e824857549208744f90e"/>
          <p:cNvPicPr>
            <a:picLocks noChangeAspect="1" noChangeArrowheads="1"/>
          </p:cNvPicPr>
          <p:nvPr/>
        </p:nvPicPr>
        <p:blipFill>
          <a:blip r:embed="rId14" cstate="email">
            <a:clrChange>
              <a:clrFrom>
                <a:srgbClr val="E6E5E1"/>
              </a:clrFrom>
              <a:clrTo>
                <a:srgbClr val="E6E5E1">
                  <a:alpha val="0"/>
                </a:srgbClr>
              </a:clrTo>
            </a:clrChange>
          </a:blip>
          <a:srcRect/>
          <a:stretch>
            <a:fillRect/>
          </a:stretch>
        </p:blipFill>
        <p:spPr bwMode="auto">
          <a:xfrm>
            <a:off x="2214498" y="2576521"/>
            <a:ext cx="557302" cy="403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2" name="Picture 79" descr="b9d8b701884f2b151d9583f8"/>
          <p:cNvPicPr>
            <a:picLocks noChangeAspect="1" noChangeArrowheads="1"/>
          </p:cNvPicPr>
          <p:nvPr/>
        </p:nvPicPr>
        <p:blipFill>
          <a:blip r:embed="rId15" cstate="email"/>
          <a:srcRect/>
          <a:stretch>
            <a:fillRect/>
          </a:stretch>
        </p:blipFill>
        <p:spPr bwMode="auto">
          <a:xfrm>
            <a:off x="5180770" y="2521012"/>
            <a:ext cx="626706" cy="4652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3" name="Picture 120" descr="长安马自达"/>
          <p:cNvPicPr>
            <a:picLocks noChangeAspect="1" noChangeArrowheads="1"/>
          </p:cNvPicPr>
          <p:nvPr/>
        </p:nvPicPr>
        <p:blipFill>
          <a:blip r:embed="rId16" cstate="email"/>
          <a:srcRect/>
          <a:stretch>
            <a:fillRect/>
          </a:stretch>
        </p:blipFill>
        <p:spPr bwMode="auto">
          <a:xfrm>
            <a:off x="3850904" y="2624772"/>
            <a:ext cx="1103881" cy="2815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Picture 156" descr="雷克萨斯"/>
          <p:cNvPicPr>
            <a:picLocks noChangeAspect="1" noChangeArrowheads="1"/>
          </p:cNvPicPr>
          <p:nvPr/>
        </p:nvPicPr>
        <p:blipFill>
          <a:blip r:embed="rId17" cstate="email"/>
          <a:srcRect/>
          <a:stretch>
            <a:fillRect/>
          </a:stretch>
        </p:blipFill>
        <p:spPr bwMode="auto">
          <a:xfrm>
            <a:off x="5988644" y="2641868"/>
            <a:ext cx="688079" cy="298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9" descr="E:\广汽传祺\开拓系\汽车商标\东风本田.png"/>
          <p:cNvPicPr>
            <a:picLocks noChangeAspect="1" noChangeArrowheads="1"/>
          </p:cNvPicPr>
          <p:nvPr/>
        </p:nvPicPr>
        <p:blipFill>
          <a:blip r:embed="rId18" cstate="email"/>
          <a:srcRect/>
          <a:stretch>
            <a:fillRect/>
          </a:stretch>
        </p:blipFill>
        <p:spPr bwMode="auto">
          <a:xfrm>
            <a:off x="2932848" y="2624772"/>
            <a:ext cx="703048" cy="28418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E:\广汽传祺\开拓系\汽车商标\广汽丰田.png"/>
          <p:cNvPicPr>
            <a:picLocks noChangeAspect="1" noChangeArrowheads="1"/>
          </p:cNvPicPr>
          <p:nvPr/>
        </p:nvPicPr>
        <p:blipFill>
          <a:blip r:embed="rId19" cstate="email"/>
          <a:srcRect/>
          <a:stretch>
            <a:fillRect/>
          </a:stretch>
        </p:blipFill>
        <p:spPr bwMode="auto">
          <a:xfrm>
            <a:off x="1430553" y="2666763"/>
            <a:ext cx="566089" cy="2487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7"/>
          <p:cNvPicPr>
            <a:picLocks noChangeAspect="1" noChangeArrowheads="1"/>
          </p:cNvPicPr>
          <p:nvPr/>
        </p:nvPicPr>
        <p:blipFill>
          <a:blip r:embed="rId20" cstate="email"/>
          <a:srcRect/>
          <a:stretch>
            <a:fillRect/>
          </a:stretch>
        </p:blipFill>
        <p:spPr bwMode="auto">
          <a:xfrm>
            <a:off x="811340" y="2580340"/>
            <a:ext cx="371964" cy="396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6"/>
          <p:cNvPicPr>
            <a:picLocks noChangeAspect="1" noChangeArrowheads="1"/>
          </p:cNvPicPr>
          <p:nvPr/>
        </p:nvPicPr>
        <p:blipFill>
          <a:blip r:embed="rId21" cstate="email"/>
          <a:srcRect/>
          <a:stretch>
            <a:fillRect/>
          </a:stretch>
        </p:blipFill>
        <p:spPr bwMode="auto">
          <a:xfrm>
            <a:off x="4158701" y="938366"/>
            <a:ext cx="398585" cy="36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76" descr="fcbbb151c4d3f19c8c543005"/>
          <p:cNvPicPr>
            <a:picLocks noChangeAspect="1" noChangeArrowheads="1"/>
          </p:cNvPicPr>
          <p:nvPr/>
        </p:nvPicPr>
        <p:blipFill>
          <a:blip r:embed="rId22" cstate="email"/>
          <a:srcRect/>
          <a:stretch>
            <a:fillRect/>
          </a:stretch>
        </p:blipFill>
        <p:spPr bwMode="auto">
          <a:xfrm>
            <a:off x="2244544" y="3309739"/>
            <a:ext cx="527256" cy="383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84" descr="一汽奥迪"/>
          <p:cNvPicPr>
            <a:picLocks noChangeAspect="1" noChangeArrowheads="1"/>
          </p:cNvPicPr>
          <p:nvPr/>
        </p:nvPicPr>
        <p:blipFill>
          <a:blip r:embed="rId23" cstate="email">
            <a:clrChange>
              <a:clrFrom>
                <a:srgbClr val="FEFEFE"/>
              </a:clrFrom>
              <a:clrTo>
                <a:srgbClr val="FEFEFE">
                  <a:alpha val="0"/>
                </a:srgbClr>
              </a:clrTo>
            </a:clrChange>
          </a:blip>
          <a:srcRect/>
          <a:stretch>
            <a:fillRect/>
          </a:stretch>
        </p:blipFill>
        <p:spPr bwMode="auto">
          <a:xfrm>
            <a:off x="4407313" y="3313739"/>
            <a:ext cx="812759" cy="3425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Picture 2"/>
          <p:cNvPicPr>
            <a:picLocks noChangeAspect="1" noChangeArrowheads="1"/>
          </p:cNvPicPr>
          <p:nvPr/>
        </p:nvPicPr>
        <p:blipFill>
          <a:blip r:embed="rId24" cstate="email"/>
          <a:srcRect/>
          <a:stretch>
            <a:fillRect/>
          </a:stretch>
        </p:blipFill>
        <p:spPr bwMode="auto">
          <a:xfrm>
            <a:off x="913292" y="3439641"/>
            <a:ext cx="932080" cy="210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5" name="Picture 12"/>
          <p:cNvPicPr>
            <a:picLocks noChangeAspect="1" noChangeArrowheads="1"/>
          </p:cNvPicPr>
          <p:nvPr/>
        </p:nvPicPr>
        <p:blipFill>
          <a:blip r:embed="rId25" cstate="email"/>
          <a:srcRect/>
          <a:stretch>
            <a:fillRect/>
          </a:stretch>
        </p:blipFill>
        <p:spPr bwMode="auto">
          <a:xfrm>
            <a:off x="3737853" y="3295492"/>
            <a:ext cx="690131" cy="4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 name="Picture 75" descr="上海通用别克"/>
          <p:cNvPicPr>
            <a:picLocks noChangeAspect="1" noChangeArrowheads="1"/>
          </p:cNvPicPr>
          <p:nvPr/>
        </p:nvPicPr>
        <p:blipFill>
          <a:blip r:embed="rId26" cstate="email">
            <a:clrChange>
              <a:clrFrom>
                <a:srgbClr val="F9F9F9"/>
              </a:clrFrom>
              <a:clrTo>
                <a:srgbClr val="F9F9F9">
                  <a:alpha val="0"/>
                </a:srgbClr>
              </a:clrTo>
            </a:clrChange>
          </a:blip>
          <a:srcRect/>
          <a:stretch>
            <a:fillRect/>
          </a:stretch>
        </p:blipFill>
        <p:spPr bwMode="auto">
          <a:xfrm>
            <a:off x="966929" y="4085994"/>
            <a:ext cx="466307" cy="3922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7" name="Picture 14" descr="ford"/>
          <p:cNvPicPr>
            <a:picLocks noChangeAspect="1" noChangeArrowheads="1"/>
          </p:cNvPicPr>
          <p:nvPr/>
        </p:nvPicPr>
        <p:blipFill>
          <a:blip r:embed="rId27" cstate="email">
            <a:clrChange>
              <a:clrFrom>
                <a:srgbClr val="F6F5FB"/>
              </a:clrFrom>
              <a:clrTo>
                <a:srgbClr val="F6F5FB">
                  <a:alpha val="0"/>
                </a:srgbClr>
              </a:clrTo>
            </a:clrChange>
          </a:blip>
          <a:srcRect/>
          <a:stretch>
            <a:fillRect/>
          </a:stretch>
        </p:blipFill>
        <p:spPr bwMode="auto">
          <a:xfrm>
            <a:off x="3720398" y="4059023"/>
            <a:ext cx="637596" cy="4461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8" name="Picture 18"/>
          <p:cNvPicPr>
            <a:picLocks noChangeAspect="1" noChangeArrowheads="1"/>
          </p:cNvPicPr>
          <p:nvPr/>
        </p:nvPicPr>
        <p:blipFill>
          <a:blip r:embed="rId28" cstate="email"/>
          <a:srcRect/>
          <a:stretch>
            <a:fillRect/>
          </a:stretch>
        </p:blipFill>
        <p:spPr bwMode="auto">
          <a:xfrm>
            <a:off x="5357222" y="1974660"/>
            <a:ext cx="810264" cy="20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19" descr="E:\广汽传祺\开拓系\汽车商标\凯迪拉克.jpg"/>
          <p:cNvPicPr>
            <a:picLocks noChangeAspect="1" noChangeArrowheads="1"/>
          </p:cNvPicPr>
          <p:nvPr/>
        </p:nvPicPr>
        <p:blipFill>
          <a:blip r:embed="rId29" cstate="email"/>
          <a:srcRect/>
          <a:stretch>
            <a:fillRect/>
          </a:stretch>
        </p:blipFill>
        <p:spPr bwMode="auto">
          <a:xfrm>
            <a:off x="2645541" y="4045355"/>
            <a:ext cx="787503" cy="47348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E:\广汽传祺\开拓系\汽车商标\雪佛兰.png"/>
          <p:cNvPicPr>
            <a:picLocks noChangeAspect="1" noChangeArrowheads="1"/>
          </p:cNvPicPr>
          <p:nvPr/>
        </p:nvPicPr>
        <p:blipFill>
          <a:blip r:embed="rId30" cstate="email"/>
          <a:srcRect/>
          <a:stretch>
            <a:fillRect/>
          </a:stretch>
        </p:blipFill>
        <p:spPr bwMode="auto">
          <a:xfrm>
            <a:off x="1706386" y="4105465"/>
            <a:ext cx="706396" cy="30246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4"/>
          <p:cNvPicPr>
            <a:picLocks noChangeAspect="1" noChangeArrowheads="1"/>
          </p:cNvPicPr>
          <p:nvPr/>
        </p:nvPicPr>
        <p:blipFill>
          <a:blip r:embed="rId31" cstate="email"/>
          <a:srcRect/>
          <a:stretch>
            <a:fillRect/>
          </a:stretch>
        </p:blipFill>
        <p:spPr bwMode="auto">
          <a:xfrm>
            <a:off x="6398784" y="1910486"/>
            <a:ext cx="332043" cy="34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32"/>
          <a:stretch>
            <a:fillRect/>
          </a:stretch>
        </p:blipFill>
        <p:spPr>
          <a:xfrm>
            <a:off x="6857866" y="1857590"/>
            <a:ext cx="378749" cy="452055"/>
          </a:xfrm>
          <a:prstGeom prst="rect">
            <a:avLst/>
          </a:prstGeom>
        </p:spPr>
      </p:pic>
      <p:pic>
        <p:nvPicPr>
          <p:cNvPr id="22" name="图片 21"/>
          <p:cNvPicPr>
            <a:picLocks noChangeAspect="1"/>
          </p:cNvPicPr>
          <p:nvPr/>
        </p:nvPicPr>
        <p:blipFill>
          <a:blip r:embed="rId33"/>
          <a:stretch>
            <a:fillRect/>
          </a:stretch>
        </p:blipFill>
        <p:spPr>
          <a:xfrm>
            <a:off x="7379082" y="1953476"/>
            <a:ext cx="405663" cy="260281"/>
          </a:xfrm>
          <a:prstGeom prst="rect">
            <a:avLst/>
          </a:prstGeom>
        </p:spPr>
      </p:pic>
      <p:pic>
        <p:nvPicPr>
          <p:cNvPr id="27" name="图片 26"/>
          <p:cNvPicPr>
            <a:picLocks noChangeAspect="1"/>
          </p:cNvPicPr>
          <p:nvPr/>
        </p:nvPicPr>
        <p:blipFill>
          <a:blip r:embed="rId34"/>
          <a:stretch>
            <a:fillRect/>
          </a:stretch>
        </p:blipFill>
        <p:spPr>
          <a:xfrm>
            <a:off x="7951185" y="1877968"/>
            <a:ext cx="590107" cy="314724"/>
          </a:xfrm>
          <a:prstGeom prst="rect">
            <a:avLst/>
          </a:prstGeom>
        </p:spPr>
      </p:pic>
      <p:pic>
        <p:nvPicPr>
          <p:cNvPr id="98" name="Picture 81" descr="id=PjTzPj0zr0&amp;gp=402&amp;time=nHcLPWczPH6dns"/>
          <p:cNvPicPr>
            <a:picLocks noChangeAspect="1" noChangeArrowheads="1"/>
          </p:cNvPicPr>
          <p:nvPr/>
        </p:nvPicPr>
        <p:blipFill>
          <a:blip r:embed="rId35" cstate="email">
            <a:clrChange>
              <a:clrFrom>
                <a:srgbClr val="F9FFFF"/>
              </a:clrFrom>
              <a:clrTo>
                <a:srgbClr val="F9FFFF">
                  <a:alpha val="0"/>
                </a:srgbClr>
              </a:clrTo>
            </a:clrChange>
          </a:blip>
          <a:srcRect/>
          <a:stretch>
            <a:fillRect/>
          </a:stretch>
        </p:blipFill>
        <p:spPr bwMode="auto">
          <a:xfrm>
            <a:off x="7873262" y="2542990"/>
            <a:ext cx="594080" cy="463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Picture 100" descr="969cbf4469e2cdb2b3b7dc2c"/>
          <p:cNvPicPr>
            <a:picLocks noChangeAspect="1" noChangeArrowheads="1"/>
          </p:cNvPicPr>
          <p:nvPr/>
        </p:nvPicPr>
        <p:blipFill>
          <a:blip r:embed="rId36" cstate="email"/>
          <a:srcRect/>
          <a:stretch>
            <a:fillRect/>
          </a:stretch>
        </p:blipFill>
        <p:spPr bwMode="auto">
          <a:xfrm>
            <a:off x="6856665" y="3340330"/>
            <a:ext cx="622461" cy="3633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0" name="Picture 5"/>
          <p:cNvPicPr>
            <a:picLocks noChangeAspect="1" noChangeArrowheads="1"/>
          </p:cNvPicPr>
          <p:nvPr/>
        </p:nvPicPr>
        <p:blipFill>
          <a:blip r:embed="rId37" cstate="email"/>
          <a:srcRect/>
          <a:stretch>
            <a:fillRect/>
          </a:stretch>
        </p:blipFill>
        <p:spPr bwMode="auto">
          <a:xfrm>
            <a:off x="5287574" y="3372041"/>
            <a:ext cx="325521" cy="28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6"/>
          <p:cNvPicPr>
            <a:picLocks noChangeAspect="1" noChangeArrowheads="1"/>
          </p:cNvPicPr>
          <p:nvPr/>
        </p:nvPicPr>
        <p:blipFill>
          <a:blip r:embed="rId38" cstate="email"/>
          <a:srcRect/>
          <a:stretch>
            <a:fillRect/>
          </a:stretch>
        </p:blipFill>
        <p:spPr bwMode="auto">
          <a:xfrm>
            <a:off x="5695337" y="3393993"/>
            <a:ext cx="361304" cy="262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 name="Picture 25" descr="E:\广汽传祺\开拓系\汽车商标\路虎.jpg"/>
          <p:cNvPicPr>
            <a:picLocks noChangeAspect="1" noChangeArrowheads="1"/>
          </p:cNvPicPr>
          <p:nvPr/>
        </p:nvPicPr>
        <p:blipFill>
          <a:blip r:embed="rId39" cstate="email"/>
          <a:srcRect/>
          <a:stretch>
            <a:fillRect/>
          </a:stretch>
        </p:blipFill>
        <p:spPr bwMode="auto">
          <a:xfrm>
            <a:off x="7793077" y="3287002"/>
            <a:ext cx="883379" cy="511757"/>
          </a:xfrm>
          <a:prstGeom prst="rect">
            <a:avLst/>
          </a:prstGeom>
          <a:noFill/>
          <a:extLst>
            <a:ext uri="{909E8E84-426E-40DD-AFC4-6F175D3DCCD1}">
              <a14:hiddenFill xmlns:a14="http://schemas.microsoft.com/office/drawing/2010/main">
                <a:solidFill>
                  <a:srgbClr val="FFFFFF"/>
                </a:solidFill>
              </a14:hiddenFill>
            </a:ext>
          </a:extLst>
        </p:spPr>
      </p:pic>
      <p:pic>
        <p:nvPicPr>
          <p:cNvPr id="103" name="图片 102"/>
          <p:cNvPicPr>
            <a:picLocks noChangeAspect="1"/>
          </p:cNvPicPr>
          <p:nvPr/>
        </p:nvPicPr>
        <p:blipFill>
          <a:blip r:embed="rId40" cstate="screen"/>
          <a:stretch>
            <a:fillRect/>
          </a:stretch>
        </p:blipFill>
        <p:spPr>
          <a:xfrm>
            <a:off x="4579987" y="4106410"/>
            <a:ext cx="531469" cy="371790"/>
          </a:xfrm>
          <a:prstGeom prst="rect">
            <a:avLst/>
          </a:prstGeom>
        </p:spPr>
      </p:pic>
      <p:pic>
        <p:nvPicPr>
          <p:cNvPr id="29" name="图片 28"/>
          <p:cNvPicPr>
            <a:picLocks noChangeAspect="1"/>
          </p:cNvPicPr>
          <p:nvPr/>
        </p:nvPicPr>
        <p:blipFill>
          <a:blip r:embed="rId41"/>
          <a:stretch>
            <a:fillRect/>
          </a:stretch>
        </p:blipFill>
        <p:spPr>
          <a:xfrm>
            <a:off x="6885903" y="2602637"/>
            <a:ext cx="682954" cy="358674"/>
          </a:xfrm>
          <a:prstGeom prst="rect">
            <a:avLst/>
          </a:prstGeom>
        </p:spPr>
      </p:pic>
      <p:pic>
        <p:nvPicPr>
          <p:cNvPr id="30" name="图片 29"/>
          <p:cNvPicPr>
            <a:picLocks noChangeAspect="1"/>
          </p:cNvPicPr>
          <p:nvPr/>
        </p:nvPicPr>
        <p:blipFill>
          <a:blip r:embed="rId42"/>
          <a:stretch>
            <a:fillRect/>
          </a:stretch>
        </p:blipFill>
        <p:spPr>
          <a:xfrm>
            <a:off x="5352040" y="1168669"/>
            <a:ext cx="648072" cy="181818"/>
          </a:xfrm>
          <a:prstGeom prst="rect">
            <a:avLst/>
          </a:prstGeom>
        </p:spPr>
      </p:pic>
      <p:pic>
        <p:nvPicPr>
          <p:cNvPr id="1026" name="Picture 2"/>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7464135" y="1183616"/>
            <a:ext cx="375726" cy="27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7479126" y="905112"/>
            <a:ext cx="320610" cy="235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5896465" y="915881"/>
            <a:ext cx="475751" cy="17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6116425" y="1140595"/>
            <a:ext cx="161303" cy="33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6525617" y="1250024"/>
            <a:ext cx="298585" cy="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6904935" y="1305153"/>
            <a:ext cx="239740" cy="149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4722381" y="978662"/>
            <a:ext cx="377356" cy="301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3655516" y="926691"/>
            <a:ext cx="421155" cy="39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3273306" y="925893"/>
            <a:ext cx="255376" cy="28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6183300" y="3211900"/>
            <a:ext cx="371021" cy="364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171773" y="3601036"/>
            <a:ext cx="420025" cy="184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5473624" y="1350487"/>
            <a:ext cx="378278" cy="214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5391688" y="4093614"/>
            <a:ext cx="397692" cy="378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1620889" y="960580"/>
            <a:ext cx="418486" cy="2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3081908" y="3265925"/>
            <a:ext cx="422012" cy="4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2244376" y="919207"/>
            <a:ext cx="401165" cy="382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6239716" y="4076196"/>
            <a:ext cx="325089" cy="351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6997688" y="4085001"/>
            <a:ext cx="330861" cy="386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矩形 15"/>
          <p:cNvSpPr/>
          <p:nvPr/>
        </p:nvSpPr>
        <p:spPr>
          <a:xfrm>
            <a:off x="323528" y="186194"/>
            <a:ext cx="3240360"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八、附件：汽车品牌</a:t>
            </a:r>
            <a:r>
              <a:rPr lang="en-US" altLang="zh-CN" sz="1800" b="1" kern="100" dirty="0">
                <a:solidFill>
                  <a:srgbClr val="2DCAD1"/>
                </a:solidFill>
                <a:latin typeface="微软雅黑" panose="020B0503020204020204" pitchFamily="34" charset="-122"/>
                <a:ea typeface="微软雅黑" panose="020B0503020204020204" pitchFamily="34" charset="-122"/>
              </a:rPr>
              <a:t>LOGO</a:t>
            </a:r>
            <a:endParaRPr lang="en-US" altLang="zh-CN" sz="1800" b="1" kern="100" dirty="0">
              <a:solidFill>
                <a:srgbClr val="2DCAD1"/>
              </a:solidFill>
              <a:latin typeface="微软雅黑" panose="020B0503020204020204" pitchFamily="34" charset="-122"/>
              <a:ea typeface="微软雅黑" panose="020B0503020204020204" pitchFamily="34" charset="-122"/>
            </a:endParaRPr>
          </a:p>
        </p:txBody>
      </p:sp>
      <p:pic>
        <p:nvPicPr>
          <p:cNvPr id="2" name="图片 1" descr="图片1"/>
          <p:cNvPicPr>
            <a:picLocks noChangeAspect="1"/>
          </p:cNvPicPr>
          <p:nvPr/>
        </p:nvPicPr>
        <p:blipFill>
          <a:blip r:embed="rId61"/>
          <a:srcRect l="51254" t="-6298"/>
          <a:stretch>
            <a:fillRect/>
          </a:stretch>
        </p:blipFill>
        <p:spPr>
          <a:xfrm>
            <a:off x="467995" y="987425"/>
            <a:ext cx="1070610" cy="20066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1"/>
          <a:stretch>
            <a:fillRect/>
          </a:stretch>
        </p:blipFill>
        <p:spPr>
          <a:xfrm>
            <a:off x="1906905" y="2353945"/>
            <a:ext cx="2374900" cy="203835"/>
          </a:xfrm>
          <a:prstGeom prst="rect">
            <a:avLst/>
          </a:prstGeom>
        </p:spPr>
      </p:pic>
      <p:cxnSp>
        <p:nvCxnSpPr>
          <p:cNvPr id="5" name="直线连接符 6"/>
          <p:cNvCxnSpPr/>
          <p:nvPr/>
        </p:nvCxnSpPr>
        <p:spPr bwMode="auto">
          <a:xfrm>
            <a:off x="4427230" y="2239661"/>
            <a:ext cx="0" cy="432048"/>
          </a:xfrm>
          <a:prstGeom prst="line">
            <a:avLst/>
          </a:prstGeom>
          <a:noFill/>
          <a:ln w="9525" cap="flat" cmpd="sng" algn="ctr">
            <a:solidFill>
              <a:schemeClr val="tx1">
                <a:lumMod val="50000"/>
                <a:lumOff val="50000"/>
              </a:schemeClr>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7"/>
          <p:cNvSpPr txBox="1">
            <a:spLocks noChangeArrowheads="1"/>
          </p:cNvSpPr>
          <p:nvPr/>
        </p:nvSpPr>
        <p:spPr bwMode="auto">
          <a:xfrm>
            <a:off x="4572235" y="2239661"/>
            <a:ext cx="2979100" cy="483099"/>
          </a:xfrm>
          <a:prstGeom prst="rect">
            <a:avLst/>
          </a:prstGeom>
          <a:noFill/>
          <a:ln w="9525">
            <a:noFill/>
            <a:miter lim="800000"/>
          </a:ln>
        </p:spPr>
        <p:txBody>
          <a:bodyPr vert="horz" wrap="square" lIns="0" tIns="0" rIns="0" bIns="0" numCol="1" anchor="t" anchorCtr="0" compatLnSpc="1"/>
          <a:lstStyle/>
          <a:p>
            <a:pPr defTabSz="737870" eaLnBrk="0" hangingPunct="0">
              <a:defRPr/>
            </a:pPr>
            <a:r>
              <a:rPr lang="en-US" altLang="zh-CN"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cs typeface="+mj-cs"/>
              </a:rPr>
              <a:t>Thank you </a:t>
            </a:r>
            <a:r>
              <a:rPr lang="zh-CN" altLang="en-US"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cs typeface="+mj-cs"/>
              </a:rPr>
              <a:t>谢谢</a:t>
            </a:r>
            <a:endParaRPr lang="zh-CN" altLang="en-US"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7"/>
          <p:cNvSpPr txBox="1"/>
          <p:nvPr/>
        </p:nvSpPr>
        <p:spPr>
          <a:xfrm>
            <a:off x="2721796" y="1599643"/>
            <a:ext cx="3056515" cy="2322891"/>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申请城市市场评述</a:t>
            </a:r>
            <a:endParaRPr lang="zh-CN" altLang="en-US"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申请公司信息</a:t>
            </a:r>
            <a:endParaRPr lang="zh-CN" altLang="en-US"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新公司商业计划</a:t>
            </a:r>
            <a:endParaRPr lang="zh-CN" altLang="en-US"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新店营销规划</a:t>
            </a:r>
            <a:endParaRPr lang="en-US" altLang="zh-CN"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盈亏分析</a:t>
            </a:r>
            <a:endParaRPr lang="zh-CN" altLang="en-US"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需提供的附件</a:t>
            </a:r>
            <a:endParaRPr lang="en-US" altLang="zh-CN"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附件</a:t>
            </a:r>
            <a:endParaRPr lang="zh-CN" altLang="en-US" sz="1200" b="1" dirty="0">
              <a:solidFill>
                <a:prstClr val="black"/>
              </a:solidFill>
              <a:latin typeface="微软雅黑" panose="020B0503020204020204" pitchFamily="34" charset="-122"/>
              <a:ea typeface="微软雅黑" panose="020B0503020204020204" pitchFamily="34" charset="-122"/>
            </a:endParaRPr>
          </a:p>
        </p:txBody>
      </p:sp>
      <p:sp>
        <p:nvSpPr>
          <p:cNvPr id="7" name="TextBox 17"/>
          <p:cNvSpPr txBox="1"/>
          <p:nvPr/>
        </p:nvSpPr>
        <p:spPr>
          <a:xfrm>
            <a:off x="2347329" y="1053676"/>
            <a:ext cx="1096514" cy="42487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2DCAD1"/>
                </a:solidFill>
                <a:latin typeface="微软雅黑" panose="020B0503020204020204" pitchFamily="34" charset="-122"/>
                <a:ea typeface="微软雅黑" panose="020B0503020204020204" pitchFamily="34" charset="-122"/>
              </a:rPr>
              <a:t>目录</a:t>
            </a:r>
            <a:endParaRPr lang="zh-CN" altLang="en-US" sz="1700" b="1" spc="173" dirty="0">
              <a:solidFill>
                <a:srgbClr val="2DCAD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69613" y="954215"/>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6DDFE5"/>
                </a:solidFill>
                <a:latin typeface="微软雅黑" panose="020B0503020204020204" pitchFamily="34" charset="-122"/>
                <a:ea typeface="微软雅黑" panose="020B0503020204020204" pitchFamily="34" charset="-122"/>
                <a:cs typeface="微软雅黑" panose="020B0503020204020204" pitchFamily="34" charset="-122"/>
              </a:rPr>
              <a:t>CONTENT</a:t>
            </a:r>
            <a:endParaRPr lang="zh-CN" altLang="en-US" b="1" dirty="0">
              <a:solidFill>
                <a:srgbClr val="6DDFE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任意形状 8"/>
          <p:cNvSpPr/>
          <p:nvPr/>
        </p:nvSpPr>
        <p:spPr bwMode="auto">
          <a:xfrm>
            <a:off x="2419028" y="1041135"/>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prstClr val="black"/>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34855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三</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10"/>
          <p:cNvSpPr/>
          <p:nvPr/>
        </p:nvSpPr>
        <p:spPr bwMode="auto">
          <a:xfrm>
            <a:off x="2436491" y="203784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二</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一</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椭圆 12"/>
          <p:cNvSpPr/>
          <p:nvPr/>
        </p:nvSpPr>
        <p:spPr bwMode="auto">
          <a:xfrm>
            <a:off x="2436491" y="2673681"/>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四</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椭圆 13"/>
          <p:cNvSpPr/>
          <p:nvPr/>
        </p:nvSpPr>
        <p:spPr bwMode="auto">
          <a:xfrm>
            <a:off x="2436491" y="299881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五</a:t>
            </a:r>
            <a:endPar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椭圆 14"/>
          <p:cNvSpPr/>
          <p:nvPr/>
        </p:nvSpPr>
        <p:spPr bwMode="auto">
          <a:xfrm>
            <a:off x="2436491" y="3322846"/>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六</a:t>
            </a:r>
            <a:endPar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椭圆 15"/>
          <p:cNvSpPr/>
          <p:nvPr/>
        </p:nvSpPr>
        <p:spPr bwMode="auto">
          <a:xfrm>
            <a:off x="2436491" y="3614799"/>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七</a:t>
            </a:r>
            <a:endPar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369113" y="575510"/>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1.</a:t>
            </a:r>
            <a:r>
              <a:rPr lang="zh-CN" altLang="en-US" kern="100" dirty="0">
                <a:solidFill>
                  <a:srgbClr val="2DCAD1"/>
                </a:solidFill>
                <a:cs typeface="+mn-cs"/>
              </a:rPr>
              <a:t>人口、经济</a:t>
            </a:r>
            <a:endParaRPr lang="zh-CN" altLang="en-US" kern="100" dirty="0">
              <a:solidFill>
                <a:srgbClr val="2DCAD1"/>
              </a:solidFill>
              <a:cs typeface="+mn-cs"/>
            </a:endParaRPr>
          </a:p>
        </p:txBody>
      </p:sp>
      <p:sp>
        <p:nvSpPr>
          <p:cNvPr id="10" name="TextBox 109"/>
          <p:cNvSpPr txBox="1"/>
          <p:nvPr/>
        </p:nvSpPr>
        <p:spPr>
          <a:xfrm>
            <a:off x="317989" y="2022078"/>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2.</a:t>
            </a:r>
            <a:r>
              <a:rPr lang="zh-CN" altLang="en-US" kern="100" dirty="0">
                <a:solidFill>
                  <a:srgbClr val="2DCAD1"/>
                </a:solidFill>
                <a:cs typeface="+mn-cs"/>
              </a:rPr>
              <a:t>新能源汽车经销商渠道情况</a:t>
            </a:r>
            <a:endParaRPr lang="zh-CN" altLang="en-US" kern="100" dirty="0">
              <a:solidFill>
                <a:srgbClr val="2DCAD1"/>
              </a:solidFill>
              <a:cs typeface="+mn-cs"/>
            </a:endParaRPr>
          </a:p>
        </p:txBody>
      </p:sp>
      <p:sp>
        <p:nvSpPr>
          <p:cNvPr id="13" name="TextBox 3"/>
          <p:cNvSpPr txBox="1"/>
          <p:nvPr/>
        </p:nvSpPr>
        <p:spPr>
          <a:xfrm>
            <a:off x="251520" y="1771051"/>
            <a:ext cx="7976271"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注：以上均不含常规混合动力和低速纯电动汽车数据</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custDataLst>
              <p:tags r:id="rId1"/>
            </p:custDataLst>
          </p:nvPr>
        </p:nvGraphicFramePr>
        <p:xfrm>
          <a:off x="369115" y="2346115"/>
          <a:ext cx="8390428" cy="2700306"/>
        </p:xfrm>
        <a:graphic>
          <a:graphicData uri="http://schemas.openxmlformats.org/drawingml/2006/table">
            <a:tbl>
              <a:tblPr/>
              <a:tblGrid>
                <a:gridCol w="1456280"/>
                <a:gridCol w="1262464"/>
                <a:gridCol w="1073409"/>
                <a:gridCol w="1109459"/>
                <a:gridCol w="1124666"/>
                <a:gridCol w="1254690"/>
                <a:gridCol w="1109460"/>
              </a:tblGrid>
              <a:tr h="273110">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4S</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店数量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年销量（台）</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a:tc>
                <a:tc hMerge="1">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316279">
                <a:tc vMerge="1">
                  <a:tcPr/>
                </a:tc>
                <a:tc vMerge="1">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cPr/>
                </a:tc>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50135">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15" name="表格 14"/>
          <p:cNvGraphicFramePr>
            <a:graphicFrameLocks noGrp="1"/>
          </p:cNvGraphicFramePr>
          <p:nvPr/>
        </p:nvGraphicFramePr>
        <p:xfrm>
          <a:off x="369112" y="887953"/>
          <a:ext cx="8379352" cy="895526"/>
        </p:xfrm>
        <a:graphic>
          <a:graphicData uri="http://schemas.openxmlformats.org/drawingml/2006/table">
            <a:tbl>
              <a:tblPr/>
              <a:tblGrid>
                <a:gridCol w="470215"/>
                <a:gridCol w="809818"/>
                <a:gridCol w="566210"/>
                <a:gridCol w="938555"/>
                <a:gridCol w="863469"/>
                <a:gridCol w="946217"/>
                <a:gridCol w="946217"/>
                <a:gridCol w="946217"/>
                <a:gridCol w="946217"/>
                <a:gridCol w="946217"/>
              </a:tblGrid>
              <a:tr h="270029">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主机厂</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年</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a:tc>
                <a:tc hMerge="1">
                  <a:tcPr/>
                </a:tc>
                <a:tc hMerge="1">
                  <a:tcPr/>
                </a:tc>
              </a:tr>
              <a:tr h="373018">
                <a:tc v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乘用车上牌</a:t>
                      </a:r>
                      <a:b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b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新能源渗透率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纯电渗透率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52479">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1" name="矩形 10"/>
          <p:cNvSpPr/>
          <p:nvPr/>
        </p:nvSpPr>
        <p:spPr>
          <a:xfrm>
            <a:off x="1331640" y="3291830"/>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一、申请城市市场评述</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32172" y="4431440"/>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2173" y="591247"/>
            <a:ext cx="1935103"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zh-CN" sz="1400" b="1" kern="100" dirty="0">
                <a:solidFill>
                  <a:srgbClr val="2DCAD1"/>
                </a:solidFill>
                <a:latin typeface="微软雅黑" panose="020B0503020204020204" pitchFamily="34" charset="-122"/>
                <a:ea typeface="微软雅黑" panose="020B0503020204020204" pitchFamily="34" charset="-122"/>
              </a:rPr>
              <a:t>申请公司的基本信息</a:t>
            </a:r>
            <a:endParaRPr lang="zh-CN" altLang="zh-CN" sz="1400"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259602" y="915564"/>
          <a:ext cx="8632887" cy="3469048"/>
        </p:xfrm>
        <a:graphic>
          <a:graphicData uri="http://schemas.openxmlformats.org/drawingml/2006/table">
            <a:tbl>
              <a:tblPr/>
              <a:tblGrid>
                <a:gridCol w="959209"/>
                <a:gridCol w="976925"/>
                <a:gridCol w="941494"/>
                <a:gridCol w="959209"/>
                <a:gridCol w="1918419"/>
                <a:gridCol w="684150"/>
                <a:gridCol w="731157"/>
                <a:gridCol w="797628"/>
                <a:gridCol w="664696"/>
              </a:tblGrid>
              <a:tr h="33624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r>
              <a:tr h="298630">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98630">
                <a:tc vMerge="1">
                  <a:tcPr/>
                </a:tc>
                <a:tc vMerge="1" gridSpan="2">
                  <a:tcPr/>
                </a:tc>
                <a:tc vMerge="1" hMerge="1">
                  <a:tcPr/>
                </a:tc>
                <a:tc vMerge="1">
                  <a:tcPr/>
                </a:tc>
                <a:tc vMerge="1">
                  <a:tcPr/>
                </a:tc>
                <a:tc vMerge="1">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98630">
                <a:tc vMerge="1">
                  <a:tcPr/>
                </a:tc>
                <a:tc vMerge="1" gridSpan="2">
                  <a:tcPr/>
                </a:tc>
                <a:tc vMerge="1" hMerge="1">
                  <a:tcPr/>
                </a:tc>
                <a:tc vMerge="1">
                  <a:tcPr/>
                </a:tc>
                <a:tc vMerge="1">
                  <a:tcPr/>
                </a:tc>
                <a:tc vMerge="1">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endPar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40489">
                <a:tc rowSpan="4">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身份证号码</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grid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a:tc>
              </a:tr>
              <a:tr h="324137">
                <a:tc vMerge="1">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r>
              <a:tr h="324137">
                <a:tc vMerge="1">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r>
              <a:tr h="324137">
                <a:tc vMerge="1">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r>
              <a:tr h="3241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申请公司：</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                其它关联公司：</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r>
            </a:tbl>
          </a:graphicData>
        </a:graphic>
      </p:graphicFrame>
      <p:sp>
        <p:nvSpPr>
          <p:cNvPr id="3" name="矩形 2"/>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申请公司的股权结构及股东介绍</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4" name="矩形 3"/>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endParaRPr lang="zh-CN" altLang="en-US" sz="1000" dirty="0">
              <a:solidFill>
                <a:srgbClr val="FF0000"/>
              </a:solidFill>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nvGraphicFramePr>
        <p:xfrm>
          <a:off x="179512" y="867796"/>
          <a:ext cx="8586028" cy="726649"/>
        </p:xfrm>
        <a:graphic>
          <a:graphicData uri="http://schemas.openxmlformats.org/drawingml/2006/table">
            <a:tbl>
              <a:tblPr/>
              <a:tblGrid>
                <a:gridCol w="1013432"/>
                <a:gridCol w="1520484"/>
                <a:gridCol w="1558333"/>
                <a:gridCol w="2335543"/>
                <a:gridCol w="2158236"/>
              </a:tblGrid>
              <a:tr h="196382">
                <a:tc gridSpan="5">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矩形 5"/>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0"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0" name="表格 19"/>
          <p:cNvGraphicFramePr>
            <a:graphicFrameLocks noGrp="1"/>
          </p:cNvGraphicFramePr>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22" name="表格 21"/>
          <p:cNvGraphicFramePr>
            <a:graphicFrameLocks noGrp="1"/>
          </p:cNvGraphicFramePr>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14"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实控人一：</a:t>
            </a:r>
            <a:r>
              <a:rPr lang="en-US" altLang="zh-CN" sz="900" b="1" dirty="0">
                <a:solidFill>
                  <a:prstClr val="white"/>
                </a:solidFill>
                <a:latin typeface="微软雅黑" panose="020B0503020204020204" pitchFamily="34" charset="-122"/>
                <a:ea typeface="微软雅黑" panose="020B0503020204020204" pitchFamily="34" charset="-122"/>
              </a:rPr>
              <a:t>XXX60%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29" name="矩形 28"/>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0"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31" name="表格 30"/>
          <p:cNvGraphicFramePr>
            <a:graphicFrameLocks noGrp="1"/>
          </p:cNvGraphicFramePr>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32" name="表格 31"/>
          <p:cNvGraphicFramePr>
            <a:graphicFrameLocks noGrp="1"/>
          </p:cNvGraphicFramePr>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33"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实控人三：</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554040" y="2494233"/>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申请公司股东为公司独资或者公司与自然人共同持股则填写本页，同时删除下一页；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（申请公司股东均为自然人则填写下页，同时删除本页）</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④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endParaRPr lang="zh-CN" altLang="en-US" sz="1000" dirty="0">
              <a:solidFill>
                <a:srgbClr val="FF0000"/>
              </a:solidFill>
              <a:latin typeface="微软雅黑" panose="020B0503020204020204" pitchFamily="34" charset="-122"/>
              <a:ea typeface="微软雅黑" panose="020B0503020204020204" pitchFamily="34" charset="-122"/>
            </a:endParaRPr>
          </a:p>
        </p:txBody>
      </p:sp>
      <p:sp>
        <p:nvSpPr>
          <p:cNvPr id="22" name="矩形 2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24" name="TextBox 5"/>
          <p:cNvSpPr txBox="1"/>
          <p:nvPr/>
        </p:nvSpPr>
        <p:spPr bwMode="auto">
          <a:xfrm>
            <a:off x="135991" y="2194798"/>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股东一：</a:t>
            </a:r>
            <a:r>
              <a:rPr kumimoji="1" lang="en-US" altLang="zh-CN" sz="900" b="1" dirty="0">
                <a:solidFill>
                  <a:prstClr val="white"/>
                </a:solidFill>
                <a:latin typeface="微软雅黑" panose="020B0503020204020204" pitchFamily="34" charset="-122"/>
                <a:ea typeface="微软雅黑" panose="020B0503020204020204" pitchFamily="34" charset="-122"/>
              </a:rPr>
              <a:t>XXX60%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endParaRPr kumimoji="1" lang="zh-CN" altLang="en-US" sz="900" b="1" dirty="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26"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3" name="表格 2"/>
          <p:cNvGraphicFramePr>
            <a:graphicFrameLocks noGrp="1"/>
          </p:cNvGraphicFramePr>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14" name="矩形 13"/>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5" name="TextBox 5"/>
          <p:cNvSpPr txBox="1"/>
          <p:nvPr/>
        </p:nvSpPr>
        <p:spPr bwMode="auto">
          <a:xfrm>
            <a:off x="135991" y="4079653"/>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股东三：</a:t>
            </a:r>
            <a:r>
              <a:rPr kumimoji="1" lang="en-US" altLang="zh-CN" sz="900" b="1" dirty="0">
                <a:solidFill>
                  <a:prstClr val="white"/>
                </a:solidFill>
                <a:latin typeface="微软雅黑" panose="020B0503020204020204" pitchFamily="34" charset="-122"/>
                <a:ea typeface="微软雅黑" panose="020B0503020204020204" pitchFamily="34" charset="-122"/>
              </a:rPr>
              <a:t>XXX50%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endParaRPr kumimoji="1" lang="zh-CN" altLang="en-US" sz="900" b="1" dirty="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9"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1" name="表格 20"/>
          <p:cNvGraphicFramePr>
            <a:graphicFrameLocks noGrp="1"/>
          </p:cNvGraphicFramePr>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graphicFrame>
        <p:nvGraphicFramePr>
          <p:cNvPr id="23" name="表格 22"/>
          <p:cNvGraphicFramePr>
            <a:graphicFrameLocks noGrp="1"/>
          </p:cNvGraphicFramePr>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endParaRPr lang="zh-CN" altLang="en-US"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endParaRPr lang="zh-CN" altLang="en-US" sz="1000" dirty="0">
                        <a:latin typeface="微软雅黑" panose="020B0503020204020204" pitchFamily="34" charset="-122"/>
                        <a:ea typeface="微软雅黑" panose="020B0503020204020204" pitchFamily="34" charset="-122"/>
                      </a:endParaRP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
        <p:nvSpPr>
          <p:cNvPr id="20" name="矩形 19"/>
          <p:cNvSpPr/>
          <p:nvPr/>
        </p:nvSpPr>
        <p:spPr>
          <a:xfrm>
            <a:off x="762914" y="3492331"/>
            <a:ext cx="7790344" cy="1342268"/>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①  申请公司股东均为自然人则填写本页，股东关系必须写清楚，同时删除上一页 </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（申请公司股东为公司独资或者公司与自然人共同持股则填写上一页，同时删除本页）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  务必粘贴股东照片，如有多个股东，请按照格式自行添加</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申请公司的股权结构及股东介绍</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4" name="矩形 3"/>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custDataLst>
              <p:tags r:id="rId1"/>
            </p:custDataLst>
          </p:nvPr>
        </p:nvGraphicFramePr>
        <p:xfrm>
          <a:off x="141893" y="987574"/>
          <a:ext cx="8837586" cy="1765358"/>
        </p:xfrm>
        <a:graphic>
          <a:graphicData uri="http://schemas.openxmlformats.org/drawingml/2006/table">
            <a:tbl>
              <a:tblPr/>
              <a:tblGrid>
                <a:gridCol w="348486"/>
                <a:gridCol w="707425"/>
                <a:gridCol w="707425"/>
                <a:gridCol w="707425"/>
                <a:gridCol w="707425"/>
                <a:gridCol w="707425"/>
                <a:gridCol w="707425"/>
                <a:gridCol w="707425"/>
                <a:gridCol w="707425"/>
                <a:gridCol w="707425"/>
                <a:gridCol w="707425"/>
                <a:gridCol w="707425"/>
                <a:gridCol w="707425"/>
              </a:tblGrid>
              <a:tr h="158503">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309159">
                <a:tc vMerge="1">
                  <a:tcPr/>
                </a:tc>
                <a:tc vMerge="1">
                  <a:tcPr/>
                </a:tc>
                <a:tc vMerge="1">
                  <a:tcPr/>
                </a:tc>
                <a:tc vMerge="1">
                  <a:tcPr/>
                </a:tc>
                <a:tc vMerge="1">
                  <a:tcPr/>
                </a:tc>
                <a:tc vMerge="1">
                  <a:tcPr/>
                </a:tc>
                <a:tc vMerge="1">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矩形 2"/>
          <p:cNvSpPr/>
          <p:nvPr/>
        </p:nvSpPr>
        <p:spPr>
          <a:xfrm>
            <a:off x="30763" y="578011"/>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申请公司及其关联公司业绩情况</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custDataLst>
              <p:tags r:id="rId2"/>
            </p:custDataLst>
          </p:nvPr>
        </p:nvGraphicFramePr>
        <p:xfrm>
          <a:off x="141893" y="2903056"/>
          <a:ext cx="8837586" cy="1765358"/>
        </p:xfrm>
        <a:graphic>
          <a:graphicData uri="http://schemas.openxmlformats.org/drawingml/2006/table">
            <a:tbl>
              <a:tblPr/>
              <a:tblGrid>
                <a:gridCol w="348486"/>
                <a:gridCol w="707425"/>
                <a:gridCol w="707425"/>
                <a:gridCol w="707425"/>
                <a:gridCol w="707425"/>
                <a:gridCol w="707425"/>
                <a:gridCol w="707425"/>
                <a:gridCol w="707425"/>
                <a:gridCol w="707425"/>
                <a:gridCol w="707425"/>
                <a:gridCol w="707425"/>
                <a:gridCol w="707425"/>
                <a:gridCol w="707425"/>
              </a:tblGrid>
              <a:tr h="158503">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309159">
                <a:tc vMerge="1">
                  <a:tcPr/>
                </a:tc>
                <a:tc vMerge="1">
                  <a:tcPr/>
                </a:tc>
                <a:tc vMerge="1">
                  <a:tcPr/>
                </a:tc>
                <a:tc vMerge="1">
                  <a:tcPr/>
                </a:tc>
                <a:tc vMerge="1">
                  <a:tcPr/>
                </a:tc>
                <a:tc vMerge="1">
                  <a:tcPr/>
                </a:tc>
                <a:tc vMerge="1">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5" name="矩形 14"/>
          <p:cNvSpPr/>
          <p:nvPr/>
        </p:nvSpPr>
        <p:spPr>
          <a:xfrm>
            <a:off x="652396" y="3651870"/>
            <a:ext cx="7983227" cy="1296144"/>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① 关联公司是指申请公司股东控股（持股合计≥</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51%</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）的其它公司 </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 表格关联公司数据</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必须含申请公司及其他所有关联公司的本年度（填写具体月份）及上一年度的财务数据，表格行数不够请增加一页填写</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en-US"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TABLE_BEAUTIFY" val="smartTable{f1a279ae-d181-4a33-9b01-794cacaecb87}"/>
</p:tagLst>
</file>

<file path=ppt/tags/tag2.xml><?xml version="1.0" encoding="utf-8"?>
<p:tagLst xmlns:p="http://schemas.openxmlformats.org/presentationml/2006/main">
  <p:tag name="KSO_WM_UNIT_TABLE_BEAUTIFY" val="smartTable{a94d26b7-ad37-49cd-8b8a-878a9bd2ba24}"/>
</p:tagLst>
</file>

<file path=ppt/tags/tag3.xml><?xml version="1.0" encoding="utf-8"?>
<p:tagLst xmlns:p="http://schemas.openxmlformats.org/presentationml/2006/main">
  <p:tag name="KSO_WM_UNIT_TABLE_BEAUTIFY" val="smartTable{a94d26b7-ad37-49cd-8b8a-878a9bd2ba24}"/>
</p:tagLst>
</file>

<file path=ppt/tags/tag4.xml><?xml version="1.0" encoding="utf-8"?>
<p:tagLst xmlns:p="http://schemas.openxmlformats.org/presentationml/2006/main">
  <p:tag name="KSO_WM_UNIT_TABLE_BEAUTIFY" val="smartTable{947127c3-0886-4ebf-8109-7c34f0d922c3}"/>
</p:tagLst>
</file>

<file path=ppt/tags/tag5.xml><?xml version="1.0" encoding="utf-8"?>
<p:tagLst xmlns:p="http://schemas.openxmlformats.org/presentationml/2006/main">
  <p:tag name="KSO_WM_UNIT_TABLE_BEAUTIFY" val="smartTable{5e62a722-f0f0-4465-aaf9-9405e024b410}"/>
</p:tagLst>
</file>

<file path=ppt/tags/tag6.xml><?xml version="1.0" encoding="utf-8"?>
<p:tagLst xmlns:p="http://schemas.openxmlformats.org/presentationml/2006/main">
  <p:tag name="KSO_WM_UNIT_TABLE_BEAUTIFY" val="smartTable{9f8df3f3-a898-430b-b4ac-fd07b9452349}"/>
  <p:tag name="TABLE_ENDDRAG_ORIGIN_RECT" val="701*74"/>
  <p:tag name="TABLE_ENDDRAG_RECT" val="2*321*701*74"/>
</p:tagLst>
</file>

<file path=ppt/tags/tag7.xml><?xml version="1.0" encoding="utf-8"?>
<p:tagLst xmlns:p="http://schemas.openxmlformats.org/presentationml/2006/main">
  <p:tag name="KSO_WM_UNIT_TABLE_BEAUTIFY" val="smartTable{82a2a23e-4d4f-47a9-ab3b-0645e139779a}"/>
  <p:tag name="TABLE_ENDDRAG_ORIGIN_RECT" val="714*357"/>
  <p:tag name="TABLE_ENDDRAG_RECT" val="2*30*714*357"/>
</p:tagLst>
</file>

<file path=ppt/tags/tag8.xml><?xml version="1.0" encoding="utf-8"?>
<p:tagLst xmlns:p="http://schemas.openxmlformats.org/presentationml/2006/main">
  <p:tag name="COMMONDATA" val="eyJoZGlkIjoiNjUwYWU4ZDcwMTE4MjMzNDc4YmI4NDQzMDQ0MzNiZmMifQ=="/>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12332</Words>
  <Application>WPS 演示</Application>
  <PresentationFormat>全屏显示(16:9)</PresentationFormat>
  <Paragraphs>2494</Paragraphs>
  <Slides>33</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Arial</vt:lpstr>
      <vt:lpstr>宋体</vt:lpstr>
      <vt:lpstr>Wingdings</vt:lpstr>
      <vt:lpstr>华文中宋</vt:lpstr>
      <vt:lpstr>微软雅黑</vt:lpstr>
      <vt:lpstr>Times New Roman</vt:lpstr>
      <vt:lpstr>Arial</vt:lpstr>
      <vt:lpstr>Arial Unicode MS</vt:lpstr>
      <vt:lpstr>黑体</vt:lpstr>
      <vt:lpstr>Calibri</vt:lpstr>
      <vt:lpstr>Times New Roman</vt:lpstr>
      <vt:lpstr>Calibri</vt:lpstr>
      <vt:lpstr>Wingdings 2</vt:lpstr>
      <vt:lpstr>Wingdings</vt:lpstr>
      <vt:lpstr>等线</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gujiahui</cp:lastModifiedBy>
  <cp:revision>2008</cp:revision>
  <cp:lastPrinted>2019-05-06T00:58:00Z</cp:lastPrinted>
  <dcterms:created xsi:type="dcterms:W3CDTF">2017-05-21T10:22:00Z</dcterms:created>
  <dcterms:modified xsi:type="dcterms:W3CDTF">2026-06-09T01:34:35Z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0820A3D1CB3048AE9F14130207D3977D</vt:lpwstr>
  </property>
</Properties>
</file>